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13716000" cx="2438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Public Sans"/>
      <p:regular r:id="rId34"/>
      <p:bold r:id="rId35"/>
      <p:italic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jU2ATKi9mJTKivEZzAQ4UYl+I5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6.xml"/><Relationship Id="rId42" Type="http://customschemas.google.com/relationships/presentationmetadata" Target="metadata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1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9.xml"/><Relationship Id="rId35" Type="http://schemas.openxmlformats.org/officeDocument/2006/relationships/font" Target="fonts/PublicSans-bold.fntdata"/><Relationship Id="rId12" Type="http://schemas.openxmlformats.org/officeDocument/2006/relationships/slide" Target="slides/slide8.xml"/><Relationship Id="rId34" Type="http://schemas.openxmlformats.org/officeDocument/2006/relationships/font" Target="fonts/PublicSans-regular.fntdata"/><Relationship Id="rId15" Type="http://schemas.openxmlformats.org/officeDocument/2006/relationships/slide" Target="slides/slide11.xml"/><Relationship Id="rId37" Type="http://schemas.openxmlformats.org/officeDocument/2006/relationships/font" Target="fonts/Public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PublicSans-italic.fntdata"/><Relationship Id="rId17" Type="http://schemas.openxmlformats.org/officeDocument/2006/relationships/slide" Target="slides/slide13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2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cmcfoundation.org/what-we-do/initiatives/cte-leadership-collaborative-initiative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Link to the ECMC Fellowships </a:t>
            </a: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here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3:20-3:35  	Energizer &amp; Action Learning Overview (slides 1-9)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d3ccbe813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after explaining this slide, PAUSE and give each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person ~4 minutes to reflect on a challenge and write it down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for soothing music, click on the youtube video embedded in the slide, make sure audio is 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video is set for 4 minutes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3:36-3:41  	Independent self reflection (music to be played / participants complete a worksheet)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7d3ccbe813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d3ccbe813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3:42-4:00  	Action Learning #1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4:01-4:03  	Reflections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4:04-4:22  	Action Learning #2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4:23- 4:25  	Reflections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7d3ccbe813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f2e8dec79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7f2e8dec79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f2e8dec79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7f2e8dec79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f2e8dec79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7f2e8dec79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f2e8dec79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7f2e8dec79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f2e8dec79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4:25-4:35  	Commitments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4:35 – 4:40  Close out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7f2e8dec79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f2e8dec79_0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4:25-4:35  	Commitments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E3665"/>
                </a:solidFill>
                <a:latin typeface="Arial"/>
                <a:ea typeface="Arial"/>
                <a:cs typeface="Arial"/>
                <a:sym typeface="Arial"/>
              </a:rPr>
              <a:t>4:35 – 4:40  Close out</a:t>
            </a:r>
            <a:endParaRPr sz="1000">
              <a:solidFill>
                <a:srgbClr val="1E36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7f2e8dec79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f2e8dec79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7f2e8dec79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f2e8dec79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27f2e8dec79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f2e8dec79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7f2e8dec79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f2e8dec79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7f2e8dec79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d3ccbe813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7d3ccbe813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d3ccbe813_0_2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7d3ccbe813_0_2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d3ccbe813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7d3ccbe81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d3ccbe813_0_64:notes"/>
          <p:cNvSpPr/>
          <p:nvPr>
            <p:ph idx="2" type="sldImg"/>
          </p:nvPr>
        </p:nvSpPr>
        <p:spPr>
          <a:xfrm>
            <a:off x="-42087" y="446088"/>
            <a:ext cx="71313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7d3ccbe813_0_64:notes"/>
          <p:cNvSpPr txBox="1"/>
          <p:nvPr>
            <p:ph idx="1" type="body"/>
          </p:nvPr>
        </p:nvSpPr>
        <p:spPr>
          <a:xfrm>
            <a:off x="744967" y="4741887"/>
            <a:ext cx="5486400" cy="3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50" lIns="91350" spcFirstLastPara="1" rIns="91350" wrap="square" tIns="91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g27d3ccbe813_0_6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50" spcFirstLastPara="1" rIns="91350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7d3ccbe813_0_64:notes"/>
          <p:cNvSpPr txBox="1"/>
          <p:nvPr>
            <p:ph idx="11" type="ftr"/>
          </p:nvPr>
        </p:nvSpPr>
        <p:spPr>
          <a:xfrm>
            <a:off x="1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350" lIns="91350" spcFirstLastPara="1" rIns="91350" wrap="square" tIns="91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400"/>
              <a:t>M&amp;U Outcomes Cohort 11.25.19 Andrea &amp; George</a:t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 showMasterSp="0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/>
          <p:nvPr>
            <p:ph type="title"/>
          </p:nvPr>
        </p:nvSpPr>
        <p:spPr>
          <a:xfrm>
            <a:off x="3784894" y="4475558"/>
            <a:ext cx="18452806" cy="4764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Arial"/>
              <a:buNone/>
              <a:defRPr b="0"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1"/>
          <p:cNvSpPr/>
          <p:nvPr/>
        </p:nvSpPr>
        <p:spPr>
          <a:xfrm>
            <a:off x="-34925" y="-12635"/>
            <a:ext cx="1112507" cy="13741270"/>
          </a:xfrm>
          <a:prstGeom prst="rect">
            <a:avLst/>
          </a:prstGeom>
          <a:solidFill>
            <a:srgbClr val="51B8B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15875" y="-12635"/>
            <a:ext cx="1112507" cy="13741270"/>
          </a:xfrm>
          <a:prstGeom prst="rect">
            <a:avLst/>
          </a:prstGeom>
          <a:solidFill>
            <a:srgbClr val="51B8B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21"/>
          <p:cNvSpPr/>
          <p:nvPr/>
        </p:nvSpPr>
        <p:spPr>
          <a:xfrm>
            <a:off x="-17459" y="-12635"/>
            <a:ext cx="300298" cy="13741270"/>
          </a:xfrm>
          <a:prstGeom prst="rect">
            <a:avLst/>
          </a:prstGeom>
          <a:solidFill>
            <a:srgbClr val="EB444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p21"/>
          <p:cNvSpPr/>
          <p:nvPr/>
        </p:nvSpPr>
        <p:spPr>
          <a:xfrm>
            <a:off x="1105203" y="-12635"/>
            <a:ext cx="710738" cy="13741270"/>
          </a:xfrm>
          <a:prstGeom prst="rect">
            <a:avLst/>
          </a:prstGeom>
          <a:solidFill>
            <a:srgbClr val="56687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showMasterSp="0">
  <p:cSld name="Title, Bullets &amp; Phot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idx="1" type="body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ontserrat Medium"/>
              <a:buNone/>
              <a:defRPr sz="5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Montserrat Medium"/>
              <a:buChar char="•"/>
              <a:defRPr sz="5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Montserrat Medium"/>
              <a:buChar char="•"/>
              <a:defRPr sz="5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Montserrat Medium"/>
              <a:buChar char="•"/>
              <a:defRPr sz="5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Montserrat Medium"/>
              <a:buChar char="•"/>
              <a:defRPr sz="5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2" type="body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22"/>
          <p:cNvSpPr/>
          <p:nvPr/>
        </p:nvSpPr>
        <p:spPr>
          <a:xfrm flipH="1" rot="-5400000">
            <a:off x="10693386" y="-10691070"/>
            <a:ext cx="3009665" cy="24384004"/>
          </a:xfrm>
          <a:prstGeom prst="rect">
            <a:avLst/>
          </a:prstGeom>
          <a:solidFill>
            <a:srgbClr val="51B8B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22"/>
          <p:cNvSpPr/>
          <p:nvPr>
            <p:ph idx="3" type="pic"/>
          </p:nvPr>
        </p:nvSpPr>
        <p:spPr>
          <a:xfrm>
            <a:off x="12192000" y="1263847"/>
            <a:ext cx="11188204" cy="11188206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2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 showMasterSp="0">
  <p:cSld name="Statem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3"/>
          <p:cNvGrpSpPr/>
          <p:nvPr/>
        </p:nvGrpSpPr>
        <p:grpSpPr>
          <a:xfrm>
            <a:off x="1042250" y="-200002"/>
            <a:ext cx="25037398" cy="14116005"/>
            <a:chOff x="-1" y="-1"/>
            <a:chExt cx="25037396" cy="14116004"/>
          </a:xfrm>
        </p:grpSpPr>
        <p:sp>
          <p:nvSpPr>
            <p:cNvPr id="26" name="Google Shape;26;p23"/>
            <p:cNvSpPr/>
            <p:nvPr/>
          </p:nvSpPr>
          <p:spPr>
            <a:xfrm>
              <a:off x="438088" y="2857515"/>
              <a:ext cx="17056273" cy="11258487"/>
            </a:xfrm>
            <a:custGeom>
              <a:rect b="b" l="l" r="r" t="t"/>
              <a:pathLst>
                <a:path extrusionOk="0" h="21238" w="18483">
                  <a:moveTo>
                    <a:pt x="17363" y="21238"/>
                  </a:moveTo>
                  <a:cubicBezTo>
                    <a:pt x="20394" y="16785"/>
                    <a:pt x="16526" y="9117"/>
                    <a:pt x="14554" y="5809"/>
                  </a:cubicBezTo>
                  <a:cubicBezTo>
                    <a:pt x="12742" y="2779"/>
                    <a:pt x="10442" y="433"/>
                    <a:pt x="7909" y="45"/>
                  </a:cubicBezTo>
                  <a:cubicBezTo>
                    <a:pt x="5376" y="-362"/>
                    <a:pt x="2408" y="2003"/>
                    <a:pt x="903" y="5514"/>
                  </a:cubicBezTo>
                  <a:cubicBezTo>
                    <a:pt x="-1206" y="10466"/>
                    <a:pt x="744" y="17469"/>
                    <a:pt x="3023" y="21164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2394249" y="4539575"/>
              <a:ext cx="13299560" cy="9566590"/>
            </a:xfrm>
            <a:custGeom>
              <a:rect b="b" l="l" r="r" t="t"/>
              <a:pathLst>
                <a:path extrusionOk="0" h="20744" w="18963">
                  <a:moveTo>
                    <a:pt x="12846" y="20723"/>
                  </a:moveTo>
                  <a:cubicBezTo>
                    <a:pt x="15607" y="19767"/>
                    <a:pt x="20153" y="17346"/>
                    <a:pt x="18675" y="11717"/>
                  </a:cubicBezTo>
                  <a:cubicBezTo>
                    <a:pt x="17294" y="6450"/>
                    <a:pt x="13069" y="1502"/>
                    <a:pt x="9458" y="270"/>
                  </a:cubicBezTo>
                  <a:cubicBezTo>
                    <a:pt x="6153" y="-856"/>
                    <a:pt x="2388" y="1629"/>
                    <a:pt x="645" y="6132"/>
                  </a:cubicBezTo>
                  <a:cubicBezTo>
                    <a:pt x="-1447" y="11548"/>
                    <a:pt x="1942" y="18493"/>
                    <a:pt x="5205" y="20744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1585944" y="3911360"/>
              <a:ext cx="14995440" cy="10204642"/>
            </a:xfrm>
            <a:custGeom>
              <a:rect b="b" l="l" r="r" t="t"/>
              <a:pathLst>
                <a:path extrusionOk="0" h="21106" w="19620">
                  <a:moveTo>
                    <a:pt x="15265" y="21106"/>
                  </a:moveTo>
                  <a:cubicBezTo>
                    <a:pt x="16723" y="20255"/>
                    <a:pt x="18451" y="18999"/>
                    <a:pt x="19244" y="16729"/>
                  </a:cubicBezTo>
                  <a:cubicBezTo>
                    <a:pt x="20204" y="13994"/>
                    <a:pt x="19155" y="11157"/>
                    <a:pt x="18016" y="9050"/>
                  </a:cubicBezTo>
                  <a:cubicBezTo>
                    <a:pt x="15700" y="4734"/>
                    <a:pt x="12475" y="762"/>
                    <a:pt x="8815" y="73"/>
                  </a:cubicBezTo>
                  <a:cubicBezTo>
                    <a:pt x="5757" y="-494"/>
                    <a:pt x="2660" y="2302"/>
                    <a:pt x="920" y="6253"/>
                  </a:cubicBezTo>
                  <a:cubicBezTo>
                    <a:pt x="-1396" y="11501"/>
                    <a:pt x="1048" y="17884"/>
                    <a:pt x="3978" y="21106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0" y="1611151"/>
              <a:ext cx="19449790" cy="12504852"/>
            </a:xfrm>
            <a:custGeom>
              <a:rect b="b" l="l" r="r" t="t"/>
              <a:pathLst>
                <a:path extrusionOk="0" h="20796" w="19788">
                  <a:moveTo>
                    <a:pt x="18635" y="20796"/>
                  </a:moveTo>
                  <a:cubicBezTo>
                    <a:pt x="21600" y="16219"/>
                    <a:pt x="18158" y="10240"/>
                    <a:pt x="16008" y="6901"/>
                  </a:cubicBezTo>
                  <a:cubicBezTo>
                    <a:pt x="13989" y="3773"/>
                    <a:pt x="11531" y="1086"/>
                    <a:pt x="8755" y="222"/>
                  </a:cubicBezTo>
                  <a:cubicBezTo>
                    <a:pt x="5422" y="-804"/>
                    <a:pt x="2129" y="1819"/>
                    <a:pt x="0" y="6086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9782" y="12707363"/>
              <a:ext cx="1037111" cy="140012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7132" y="8157"/>
                    <a:pt x="14264" y="15256"/>
                    <a:pt x="21600" y="2160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-1" y="487875"/>
              <a:ext cx="21178609" cy="13628122"/>
            </a:xfrm>
            <a:custGeom>
              <a:rect b="b" l="l" r="r" t="t"/>
              <a:pathLst>
                <a:path extrusionOk="0" h="20695" w="20075">
                  <a:moveTo>
                    <a:pt x="18967" y="20695"/>
                  </a:moveTo>
                  <a:cubicBezTo>
                    <a:pt x="21600" y="16247"/>
                    <a:pt x="18995" y="11308"/>
                    <a:pt x="16807" y="8035"/>
                  </a:cubicBezTo>
                  <a:cubicBezTo>
                    <a:pt x="14545" y="4674"/>
                    <a:pt x="11885" y="1758"/>
                    <a:pt x="8862" y="538"/>
                  </a:cubicBezTo>
                  <a:cubicBezTo>
                    <a:pt x="5303" y="-905"/>
                    <a:pt x="2707" y="597"/>
                    <a:pt x="0" y="454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11150557" y="9838"/>
              <a:ext cx="10967098" cy="14066816"/>
            </a:xfrm>
            <a:custGeom>
              <a:rect b="b" l="l" r="r" t="t"/>
              <a:pathLst>
                <a:path extrusionOk="0" h="21600" w="19921">
                  <a:moveTo>
                    <a:pt x="19433" y="21600"/>
                  </a:moveTo>
                  <a:cubicBezTo>
                    <a:pt x="21600" y="16757"/>
                    <a:pt x="16058" y="11582"/>
                    <a:pt x="12594" y="8288"/>
                  </a:cubicBezTo>
                  <a:cubicBezTo>
                    <a:pt x="9041" y="4919"/>
                    <a:pt x="4867" y="19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>
              <a:off x="-1" y="9838"/>
              <a:ext cx="2172061" cy="1262409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14789" y="5860"/>
                    <a:pt x="7395" y="13060"/>
                    <a:pt x="0" y="2160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>
              <a:off x="11962634" y="9838"/>
              <a:ext cx="10660827" cy="14106164"/>
            </a:xfrm>
            <a:custGeom>
              <a:rect b="b" l="l" r="r" t="t"/>
              <a:pathLst>
                <a:path extrusionOk="0" h="21600" w="20058">
                  <a:moveTo>
                    <a:pt x="19631" y="21600"/>
                  </a:moveTo>
                  <a:cubicBezTo>
                    <a:pt x="21600" y="16860"/>
                    <a:pt x="16320" y="11955"/>
                    <a:pt x="12842" y="8655"/>
                  </a:cubicBezTo>
                  <a:cubicBezTo>
                    <a:pt x="9199" y="5220"/>
                    <a:pt x="4968" y="211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9782" y="0"/>
              <a:ext cx="1223009" cy="72465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14688" y="6422"/>
                    <a:pt x="7430" y="13719"/>
                    <a:pt x="0" y="2160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12353998" y="9838"/>
              <a:ext cx="10527393" cy="14106164"/>
            </a:xfrm>
            <a:custGeom>
              <a:rect b="b" l="l" r="r" t="t"/>
              <a:pathLst>
                <a:path extrusionOk="0" h="21600" w="20134">
                  <a:moveTo>
                    <a:pt x="19749" y="21600"/>
                  </a:moveTo>
                  <a:cubicBezTo>
                    <a:pt x="21600" y="16845"/>
                    <a:pt x="16364" y="12015"/>
                    <a:pt x="12829" y="8700"/>
                  </a:cubicBezTo>
                  <a:cubicBezTo>
                    <a:pt x="9182" y="5280"/>
                    <a:pt x="4937" y="217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000000">
                  <a:alpha val="20000"/>
                </a:srgb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-1" y="9838"/>
              <a:ext cx="733806" cy="43938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14400" y="6720"/>
                    <a:pt x="7200" y="13920"/>
                    <a:pt x="0" y="21600"/>
                  </a:cubicBezTo>
                </a:path>
              </a:pathLst>
            </a:custGeom>
            <a:noFill/>
            <a:ln cap="flat" cmpd="sng" w="12700">
              <a:solidFill>
                <a:srgbClr val="000000">
                  <a:alpha val="20000"/>
                </a:srgb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12761665" y="-1"/>
              <a:ext cx="10538522" cy="14116004"/>
            </a:xfrm>
            <a:custGeom>
              <a:rect b="b" l="l" r="r" t="t"/>
              <a:pathLst>
                <a:path extrusionOk="0" h="21600" w="20063">
                  <a:moveTo>
                    <a:pt x="19608" y="21600"/>
                  </a:moveTo>
                  <a:cubicBezTo>
                    <a:pt x="21600" y="16923"/>
                    <a:pt x="16610" y="12246"/>
                    <a:pt x="13128" y="8979"/>
                  </a:cubicBezTo>
                  <a:cubicBezTo>
                    <a:pt x="9366" y="5471"/>
                    <a:pt x="5028" y="227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13280221" y="9838"/>
              <a:ext cx="10381670" cy="14106164"/>
            </a:xfrm>
            <a:custGeom>
              <a:rect b="b" l="l" r="r" t="t"/>
              <a:pathLst>
                <a:path extrusionOk="0" h="21600" w="20163">
                  <a:moveTo>
                    <a:pt x="19757" y="21600"/>
                  </a:moveTo>
                  <a:cubicBezTo>
                    <a:pt x="21600" y="16965"/>
                    <a:pt x="16775" y="12420"/>
                    <a:pt x="13260" y="9165"/>
                  </a:cubicBezTo>
                  <a:cubicBezTo>
                    <a:pt x="9461" y="5625"/>
                    <a:pt x="5091" y="238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14131433" y="9837"/>
              <a:ext cx="9948211" cy="14096332"/>
            </a:xfrm>
            <a:custGeom>
              <a:rect b="b" l="l" r="r" t="t"/>
              <a:pathLst>
                <a:path extrusionOk="0" h="21600" w="20765">
                  <a:moveTo>
                    <a:pt x="20640" y="21600"/>
                  </a:moveTo>
                  <a:cubicBezTo>
                    <a:pt x="21600" y="16977"/>
                    <a:pt x="16843" y="12624"/>
                    <a:pt x="13229" y="9261"/>
                  </a:cubicBezTo>
                  <a:cubicBezTo>
                    <a:pt x="9432" y="5749"/>
                    <a:pt x="5063" y="252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18015702" y="9837"/>
              <a:ext cx="7021693" cy="5633287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cubicBezTo>
                    <a:pt x="15042" y="13523"/>
                    <a:pt x="7822" y="612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18974540" y="19675"/>
              <a:ext cx="6062855" cy="5249646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cubicBezTo>
                    <a:pt x="14075" y="12654"/>
                    <a:pt x="6828" y="556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20588909" y="9838"/>
              <a:ext cx="4448485" cy="279041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7263" y="6442"/>
                    <a:pt x="14622" y="13642"/>
                    <a:pt x="21600" y="2160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23197990" y="9838"/>
              <a:ext cx="1839404" cy="10984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7238" y="6943"/>
                    <a:pt x="14477" y="14079"/>
                    <a:pt x="21600" y="21600"/>
                  </a:cubicBezTo>
                </a:path>
              </a:pathLst>
            </a:custGeom>
            <a:noFill/>
            <a:ln cap="flat" cmpd="sng" w="9525">
              <a:solidFill>
                <a:srgbClr val="000000">
                  <a:alpha val="2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Rockwell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" name="Google Shape;45;p23"/>
          <p:cNvSpPr/>
          <p:nvPr/>
        </p:nvSpPr>
        <p:spPr>
          <a:xfrm>
            <a:off x="-14499" y="-12635"/>
            <a:ext cx="9586753" cy="13741270"/>
          </a:xfrm>
          <a:prstGeom prst="rect">
            <a:avLst/>
          </a:prstGeom>
          <a:solidFill>
            <a:srgbClr val="51B8B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23"/>
          <p:cNvSpPr txBox="1"/>
          <p:nvPr>
            <p:ph type="title"/>
          </p:nvPr>
        </p:nvSpPr>
        <p:spPr>
          <a:xfrm>
            <a:off x="1361002" y="6141418"/>
            <a:ext cx="6835751" cy="143316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  <a:defRPr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py 1" showMasterSp="0">
  <p:cSld name="Section copy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/>
          <p:nvPr/>
        </p:nvSpPr>
        <p:spPr>
          <a:xfrm flipH="1" rot="-5400000">
            <a:off x="11024142" y="-11021825"/>
            <a:ext cx="2348154" cy="24384004"/>
          </a:xfrm>
          <a:prstGeom prst="rect">
            <a:avLst/>
          </a:prstGeom>
          <a:solidFill>
            <a:srgbClr val="51B8B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24"/>
          <p:cNvSpPr txBox="1"/>
          <p:nvPr>
            <p:ph type="title"/>
          </p:nvPr>
        </p:nvSpPr>
        <p:spPr>
          <a:xfrm>
            <a:off x="1206497" y="-823170"/>
            <a:ext cx="21971006" cy="4648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Arial"/>
              <a:buNone/>
              <a:defRPr b="0"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1206500" y="4429190"/>
            <a:ext cx="21971000" cy="19050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pic>
        <p:nvPicPr>
          <p:cNvPr descr="alt marks.tiff" id="52" name="Google Shape;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44433" y="12154230"/>
            <a:ext cx="1651071" cy="151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py 2" showMasterSp="0">
  <p:cSld name="Section copy 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 flipH="1" rot="-5400000">
            <a:off x="11023775" y="-11021460"/>
            <a:ext cx="2348887" cy="24384005"/>
          </a:xfrm>
          <a:prstGeom prst="rect">
            <a:avLst/>
          </a:prstGeom>
          <a:solidFill>
            <a:srgbClr val="56687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25"/>
          <p:cNvSpPr txBox="1"/>
          <p:nvPr>
            <p:ph type="title"/>
          </p:nvPr>
        </p:nvSpPr>
        <p:spPr>
          <a:xfrm>
            <a:off x="1206497" y="-823170"/>
            <a:ext cx="21971006" cy="4648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Arial"/>
              <a:buNone/>
              <a:defRPr b="0"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1206500" y="4429190"/>
            <a:ext cx="21971000" cy="19050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pic>
        <p:nvPicPr>
          <p:cNvPr descr="alt marks.tiff" id="58" name="Google Shape;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44433" y="12154230"/>
            <a:ext cx="1651071" cy="151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py" showMasterSp="0">
  <p:cSld name="Section cop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/>
          <p:nvPr/>
        </p:nvSpPr>
        <p:spPr>
          <a:xfrm flipH="1" rot="-5400000">
            <a:off x="11021394" y="-11019079"/>
            <a:ext cx="2353647" cy="24384004"/>
          </a:xfrm>
          <a:prstGeom prst="rect">
            <a:avLst/>
          </a:prstGeom>
          <a:solidFill>
            <a:srgbClr val="EB444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kwell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26"/>
          <p:cNvSpPr txBox="1"/>
          <p:nvPr>
            <p:ph type="title"/>
          </p:nvPr>
        </p:nvSpPr>
        <p:spPr>
          <a:xfrm>
            <a:off x="1206497" y="-823170"/>
            <a:ext cx="21971006" cy="4648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Arial"/>
              <a:buNone/>
              <a:defRPr b="0"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" type="body"/>
          </p:nvPr>
        </p:nvSpPr>
        <p:spPr>
          <a:xfrm>
            <a:off x="1206500" y="4432300"/>
            <a:ext cx="21971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pic>
        <p:nvPicPr>
          <p:cNvPr descr="alt marks.tiff" id="64" name="Google Shape;6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44433" y="12154230"/>
            <a:ext cx="1651071" cy="15186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bulleted content">
  <p:cSld name="Title with bullete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d3ccbe813_0_225"/>
          <p:cNvSpPr txBox="1"/>
          <p:nvPr>
            <p:ph type="title"/>
          </p:nvPr>
        </p:nvSpPr>
        <p:spPr>
          <a:xfrm>
            <a:off x="1746915" y="456938"/>
            <a:ext cx="202416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7050" lIns="134075" spcFirstLastPara="1" rIns="134075" wrap="square" tIns="67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03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9pPr>
          </a:lstStyle>
          <a:p/>
        </p:txBody>
      </p:sp>
      <p:sp>
        <p:nvSpPr>
          <p:cNvPr id="68" name="Google Shape;68;g27d3ccbe813_0_225"/>
          <p:cNvSpPr txBox="1"/>
          <p:nvPr>
            <p:ph idx="1" type="body"/>
          </p:nvPr>
        </p:nvSpPr>
        <p:spPr>
          <a:xfrm>
            <a:off x="1741715" y="2363190"/>
            <a:ext cx="20247300" cy="9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050" lIns="134075" spcFirstLastPara="1" rIns="134075" wrap="square" tIns="67050">
            <a:noAutofit/>
          </a:bodyPr>
          <a:lstStyle>
            <a:lvl1pPr indent="-603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ourier New"/>
              <a:buChar char="o"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/>
            </a:lvl5pPr>
            <a:lvl6pPr indent="-5080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 1">
  <p:cSld name="Title, subtitle, content 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d3ccbe813_0_228"/>
          <p:cNvSpPr txBox="1"/>
          <p:nvPr>
            <p:ph idx="1" type="body"/>
          </p:nvPr>
        </p:nvSpPr>
        <p:spPr>
          <a:xfrm>
            <a:off x="1784573" y="2566392"/>
            <a:ext cx="202335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7050" lIns="134075" spcFirstLastPara="1" rIns="134075" wrap="square" tIns="67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 b="1" sz="6800">
                <a:solidFill>
                  <a:schemeClr val="dk2"/>
                </a:solidFill>
              </a:defRPr>
            </a:lvl1pPr>
            <a:lvl2pPr indent="-508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○"/>
              <a:defRPr/>
            </a:lvl2pPr>
            <a:lvl3pPr indent="-508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■"/>
              <a:defRPr/>
            </a:lvl3pPr>
            <a:lvl4pPr indent="-508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●"/>
              <a:defRPr/>
            </a:lvl4pPr>
            <a:lvl5pPr indent="-5080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○"/>
              <a:defRPr/>
            </a:lvl5pPr>
            <a:lvl6pPr indent="-5080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■"/>
              <a:defRPr/>
            </a:lvl6pPr>
            <a:lvl7pPr indent="-5080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●"/>
              <a:defRPr/>
            </a:lvl7pPr>
            <a:lvl8pPr indent="-5080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○"/>
              <a:defRPr/>
            </a:lvl8pPr>
            <a:lvl9pPr indent="-5080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■"/>
              <a:defRPr/>
            </a:lvl9pPr>
          </a:lstStyle>
          <a:p/>
        </p:txBody>
      </p:sp>
      <p:sp>
        <p:nvSpPr>
          <p:cNvPr id="71" name="Google Shape;71;g27d3ccbe813_0_228"/>
          <p:cNvSpPr txBox="1"/>
          <p:nvPr>
            <p:ph type="title"/>
          </p:nvPr>
        </p:nvSpPr>
        <p:spPr>
          <a:xfrm>
            <a:off x="1741715" y="456938"/>
            <a:ext cx="202473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7050" lIns="134075" spcFirstLastPara="1" rIns="134075" wrap="square" tIns="670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4400"/>
              <a:buFont typeface="Trebuchet MS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/>
            </a:lvl9pPr>
          </a:lstStyle>
          <a:p/>
        </p:txBody>
      </p:sp>
      <p:sp>
        <p:nvSpPr>
          <p:cNvPr id="72" name="Google Shape;72;g27d3ccbe813_0_228"/>
          <p:cNvSpPr txBox="1"/>
          <p:nvPr>
            <p:ph idx="2" type="body"/>
          </p:nvPr>
        </p:nvSpPr>
        <p:spPr>
          <a:xfrm>
            <a:off x="1741715" y="4470400"/>
            <a:ext cx="20247300" cy="7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7050" lIns="134075" spcFirstLastPara="1" rIns="134075" wrap="square" tIns="67050">
            <a:normAutofit/>
          </a:bodyPr>
          <a:lstStyle>
            <a:lvl1pPr indent="-603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ourier New"/>
              <a:buChar char="o"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4400"/>
              <a:buChar char="●"/>
              <a:defRPr/>
            </a:lvl4pPr>
            <a:lvl5pPr indent="-5080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○"/>
              <a:defRPr/>
            </a:lvl5pPr>
            <a:lvl6pPr indent="-5080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■"/>
              <a:defRPr/>
            </a:lvl6pPr>
            <a:lvl7pPr indent="-5080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●"/>
              <a:defRPr/>
            </a:lvl7pPr>
            <a:lvl8pPr indent="-5080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○"/>
              <a:defRPr/>
            </a:lvl8pPr>
            <a:lvl9pPr indent="-5080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■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ndard .tiff" id="6" name="Google Shape;6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9731567" y="10943300"/>
            <a:ext cx="4510482" cy="27044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0"/>
          <p:cNvSpPr txBox="1"/>
          <p:nvPr>
            <p:ph type="title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  <a:defRPr b="1" i="0" sz="8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Char char="•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2" type="sldNum"/>
          </p:nvPr>
        </p:nvSpPr>
        <p:spPr>
          <a:xfrm>
            <a:off x="12001500" y="13080999"/>
            <a:ext cx="368504" cy="3746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ea2Yl5yRJ6w" TargetMode="External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3iZg1xBW4tA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DN5ZcGKwm7U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3iZg1xBW4tA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MDk6V-B4Qhw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3iZg1xBW4tA" TargetMode="External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4.jpg"/><Relationship Id="rId5" Type="http://schemas.openxmlformats.org/officeDocument/2006/relationships/image" Target="../media/image16.png"/><Relationship Id="rId6" Type="http://schemas.openxmlformats.org/officeDocument/2006/relationships/hyperlink" Target="mailto:slanglade@workforceprofessionals.org" TargetMode="External"/><Relationship Id="rId7" Type="http://schemas.openxmlformats.org/officeDocument/2006/relationships/hyperlink" Target="mailto:spirani@workforceprofessioan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>
            <p:ph type="title"/>
          </p:nvPr>
        </p:nvSpPr>
        <p:spPr>
          <a:xfrm>
            <a:off x="2243050" y="3225100"/>
            <a:ext cx="207030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1F00"/>
              </a:buClr>
              <a:buSzPct val="100000"/>
              <a:buFont typeface="Arial"/>
              <a:buNone/>
            </a:pPr>
            <a:r>
              <a:rPr b="1" lang="en-US" sz="9600">
                <a:solidFill>
                  <a:srgbClr val="EB4442"/>
                </a:solidFill>
              </a:rPr>
              <a:t>WELCOME </a:t>
            </a:r>
            <a:br>
              <a:rPr b="1" lang="en-US" sz="9600">
                <a:solidFill>
                  <a:srgbClr val="EB4442"/>
                </a:solidFill>
              </a:rPr>
            </a:br>
            <a:endParaRPr b="1" sz="9600">
              <a:solidFill>
                <a:srgbClr val="EB444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1F00"/>
              </a:buClr>
              <a:buSzPct val="145454"/>
              <a:buFont typeface="Arial"/>
              <a:buNone/>
            </a:pPr>
            <a:r>
              <a:rPr b="1" lang="en-US" sz="6600">
                <a:solidFill>
                  <a:srgbClr val="10AD9B"/>
                </a:solidFill>
              </a:rPr>
              <a:t>Uplifting Our Power with Action Learning</a:t>
            </a:r>
            <a:endParaRPr b="1" sz="6600">
              <a:solidFill>
                <a:srgbClr val="10AD9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1F00"/>
              </a:buClr>
              <a:buSzPct val="145454"/>
              <a:buFont typeface="Arial"/>
              <a:buNone/>
            </a:pPr>
            <a:r>
              <a:t/>
            </a:r>
            <a:endParaRPr b="1" sz="6600">
              <a:solidFill>
                <a:srgbClr val="10AD9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1F00"/>
              </a:buClr>
              <a:buSzPct val="145454"/>
              <a:buFont typeface="Arial"/>
              <a:buNone/>
            </a:pPr>
            <a:r>
              <a:rPr b="1" lang="en-US" sz="6600">
                <a:solidFill>
                  <a:srgbClr val="10AD9B"/>
                </a:solidFill>
              </a:rPr>
              <a:t>ECMC Foundation CTE Leadership Collaborative Convening</a:t>
            </a:r>
            <a:endParaRPr b="1" sz="6600">
              <a:solidFill>
                <a:srgbClr val="10AD9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1F00"/>
              </a:buClr>
              <a:buSzPct val="145454"/>
              <a:buFont typeface="Arial"/>
              <a:buNone/>
            </a:pPr>
            <a:r>
              <a:rPr b="1" lang="en-US" sz="6600">
                <a:solidFill>
                  <a:srgbClr val="10AD9B"/>
                </a:solidFill>
              </a:rPr>
              <a:t>  </a:t>
            </a:r>
            <a:br>
              <a:rPr b="1" lang="en-US" sz="6600">
                <a:solidFill>
                  <a:srgbClr val="10AD9B"/>
                </a:solidFill>
              </a:rPr>
            </a:br>
            <a:r>
              <a:rPr b="1" lang="en-US" sz="4400">
                <a:solidFill>
                  <a:srgbClr val="2F2F2F"/>
                </a:solidFill>
              </a:rPr>
              <a:t>Tuesday, September 19th, 2023</a:t>
            </a:r>
            <a:br>
              <a:rPr b="1" lang="en-US" sz="4400">
                <a:solidFill>
                  <a:srgbClr val="2F2F2F"/>
                </a:solidFill>
              </a:rPr>
            </a:br>
            <a:r>
              <a:rPr b="1" lang="en-US" sz="4400">
                <a:solidFill>
                  <a:srgbClr val="2F2F2F"/>
                </a:solidFill>
              </a:rPr>
              <a:t>3:20 - 4:40 pm</a:t>
            </a:r>
            <a:endParaRPr b="1"/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96674" y="521551"/>
            <a:ext cx="3249677" cy="16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d3ccbe813_0_39"/>
          <p:cNvSpPr txBox="1"/>
          <p:nvPr>
            <p:ph type="title"/>
          </p:nvPr>
        </p:nvSpPr>
        <p:spPr>
          <a:xfrm>
            <a:off x="1206501" y="1079500"/>
            <a:ext cx="207756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 Medium"/>
              <a:buNone/>
            </a:pPr>
            <a:r>
              <a:rPr lang="en-US" sz="8000">
                <a:latin typeface="Montserrat"/>
                <a:ea typeface="Montserrat"/>
                <a:cs typeface="Montserrat"/>
                <a:sym typeface="Montserrat"/>
              </a:rPr>
              <a:t>Challenges to Bring to Action Learning</a:t>
            </a:r>
            <a:endParaRPr i="0" sz="8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g27d3ccbe813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1008" y="12134850"/>
            <a:ext cx="1281344" cy="134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7d3ccbe813_0_39"/>
          <p:cNvSpPr/>
          <p:nvPr/>
        </p:nvSpPr>
        <p:spPr>
          <a:xfrm>
            <a:off x="965000" y="3715425"/>
            <a:ext cx="22148100" cy="7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64646"/>
                </a:solidFill>
              </a:rPr>
              <a:t>Good action learning challenges: </a:t>
            </a:r>
            <a:endParaRPr sz="4000">
              <a:solidFill>
                <a:srgbClr val="464646"/>
              </a:solidFill>
            </a:endParaRPr>
          </a:p>
          <a:p>
            <a:pPr indent="-939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Arial"/>
              <a:buChar char="●"/>
            </a:pPr>
            <a:r>
              <a:rPr lang="en-US" sz="4000">
                <a:solidFill>
                  <a:srgbClr val="464646"/>
                </a:solidFill>
              </a:rPr>
              <a:t>Have meaning/significance to you</a:t>
            </a:r>
            <a:endParaRPr sz="4000">
              <a:solidFill>
                <a:srgbClr val="464646"/>
              </a:solidFill>
            </a:endParaRPr>
          </a:p>
          <a:p>
            <a:pPr indent="-939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Arial"/>
              <a:buChar char="●"/>
            </a:pPr>
            <a:r>
              <a:rPr lang="en-US" sz="4000">
                <a:solidFill>
                  <a:srgbClr val="464646"/>
                </a:solidFill>
              </a:rPr>
              <a:t>Address a challenge or issue(s) related to style, practices, relationship(s), opportunities and hopes</a:t>
            </a:r>
            <a:endParaRPr sz="4000">
              <a:solidFill>
                <a:srgbClr val="464646"/>
              </a:solidFill>
            </a:endParaRPr>
          </a:p>
          <a:p>
            <a:pPr indent="-939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Arial"/>
              <a:buChar char="●"/>
            </a:pPr>
            <a:r>
              <a:rPr lang="en-US" sz="4000">
                <a:solidFill>
                  <a:srgbClr val="464646"/>
                </a:solidFill>
              </a:rPr>
              <a:t>Are in your sphere of authority or influence to address</a:t>
            </a:r>
            <a:endParaRPr sz="4000">
              <a:solidFill>
                <a:srgbClr val="464646"/>
              </a:solidFill>
            </a:endParaRPr>
          </a:p>
          <a:p>
            <a:pPr indent="-939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Arial"/>
              <a:buChar char="●"/>
            </a:pPr>
            <a:r>
              <a:rPr lang="en-US" sz="4000">
                <a:solidFill>
                  <a:srgbClr val="464646"/>
                </a:solidFill>
              </a:rPr>
              <a:t>Need help and support from others to successfully address</a:t>
            </a:r>
            <a:endParaRPr sz="4000">
              <a:solidFill>
                <a:srgbClr val="464646"/>
              </a:solidFill>
            </a:endParaRPr>
          </a:p>
          <a:p>
            <a:pPr indent="-939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Arial"/>
              <a:buChar char="●"/>
            </a:pPr>
            <a:r>
              <a:rPr lang="en-US" sz="4000">
                <a:solidFill>
                  <a:srgbClr val="464646"/>
                </a:solidFill>
              </a:rPr>
              <a:t>Can be addressed (fully or partially) in the near term</a:t>
            </a:r>
            <a:endParaRPr sz="4000">
              <a:solidFill>
                <a:srgbClr val="464646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566875"/>
              </a:solidFill>
            </a:endParaRPr>
          </a:p>
        </p:txBody>
      </p:sp>
      <p:sp>
        <p:nvSpPr>
          <p:cNvPr id="172" name="Google Shape;172;g27d3ccbe813_0_39"/>
          <p:cNvSpPr txBox="1"/>
          <p:nvPr/>
        </p:nvSpPr>
        <p:spPr>
          <a:xfrm>
            <a:off x="2195000" y="11039175"/>
            <a:ext cx="165747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pic>
        <p:nvPicPr>
          <p:cNvPr descr="7 Chakra Raising Your Inner Frequency | Kundalini Vibes Positive Soul | Awaken the Divine within You&#10;&#10;Shimmering soundscapes designed from traditional indian drone instruments - Taanpura and Overtone Bamboo Flute along with soothing notes of harp, creates a perfect accompaniment for your 7 chakra healing journey. You can use this music as a backdrop for your yoga + meditation practice or as a sleep music. Root note is tuned to calming 432hz to help relieve the tension and align your mind and body to nature's frequency.&#10;&#10;⬇ Stream &amp; Download this track in Our App.&#10; Apple App Store ⇥ https://apple.co/3ufPxTY&#10;♾️ Android App now available : ⇥ https://play.google.com/store/apps/details?id=org.meditativemind.meditationmusic&#10;&#10;&#10;⬖ Credits ⬖&#10;Music  :  @DilpreetBhatiaMusic &#10;ⓒ ℗ 2021 @meditativemind   . All Rights Reserved.&#10;Audio for personal use only. Copying, re-uploading, sampling, synchronization not permitted.&#10;&#10;Track Name : 432Hz | Deep Chakra Cleansing&#10;ISRC : AUTMZ2110770&#10;SKU : H3DQdbUyITg&#10;APID : AP0143&#10;&#10;#MeditativeMind  #432Hz #ChakraHealing" id="173" name="Google Shape;173;g27d3ccbe813_0_39" title="7 Chakra Raising Your INNER FREQUENCY | Kundalini Vibes Positive Soul | Awaken the Divine within You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75" y="10858725"/>
            <a:ext cx="3898775" cy="21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d3ccbe813_0_25"/>
          <p:cNvSpPr txBox="1"/>
          <p:nvPr/>
        </p:nvSpPr>
        <p:spPr>
          <a:xfrm>
            <a:off x="524650" y="3822150"/>
            <a:ext cx="8608500" cy="55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EFEFEF"/>
                </a:solidFill>
              </a:rPr>
              <a:t>At your table…..</a:t>
            </a:r>
            <a:endParaRPr b="1" sz="3200" u="sng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FEFEF"/>
                </a:solidFill>
              </a:rPr>
              <a:t>Problem Presenter:</a:t>
            </a:r>
            <a:endParaRPr b="1" sz="3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FEFEF"/>
                </a:solidFill>
              </a:rPr>
              <a:t>Shares their important challenge with the group. The problem presenter is the centered and held by the coaching group.</a:t>
            </a:r>
            <a:endParaRPr sz="28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FEFEF"/>
                </a:solidFill>
              </a:rPr>
              <a:t>Coach(es): </a:t>
            </a:r>
            <a:endParaRPr b="1" sz="3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FEFEF"/>
                </a:solidFill>
              </a:rPr>
              <a:t>If you are not presenting a problem, you are a coach. Your role is to be present, ask powerful questions, listen deeply.</a:t>
            </a:r>
            <a:endParaRPr sz="28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FEFEF"/>
                </a:solidFill>
              </a:rPr>
              <a:t>Table Facilitator: </a:t>
            </a:r>
            <a:endParaRPr b="1" sz="3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FEFEF"/>
                </a:solidFill>
              </a:rPr>
              <a:t>If you have STICKER on the Action Learning Overview sheet, your role is to support adherence to the process. Listen, and interrupt, if closed questions are asked or advice is given.</a:t>
            </a:r>
            <a:endParaRPr sz="28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FEFEF"/>
                </a:solidFill>
              </a:rPr>
              <a:t>Notetaker: </a:t>
            </a:r>
            <a:r>
              <a:rPr lang="en-US" sz="2700">
                <a:solidFill>
                  <a:srgbClr val="EFEFEF"/>
                </a:solidFill>
              </a:rPr>
              <a:t>to be assigned by Table Facilitator</a:t>
            </a:r>
            <a:endParaRPr sz="27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FEFEF"/>
                </a:solidFill>
              </a:rPr>
              <a:t>If you are asked, please write down the powerful questions asked.</a:t>
            </a:r>
            <a:endParaRPr sz="2800">
              <a:solidFill>
                <a:srgbClr val="EFEFEF"/>
              </a:solidFill>
            </a:endParaRPr>
          </a:p>
        </p:txBody>
      </p:sp>
      <p:sp>
        <p:nvSpPr>
          <p:cNvPr id="179" name="Google Shape;179;g27d3ccbe813_0_25"/>
          <p:cNvSpPr txBox="1"/>
          <p:nvPr>
            <p:ph type="title"/>
          </p:nvPr>
        </p:nvSpPr>
        <p:spPr>
          <a:xfrm>
            <a:off x="171325" y="86375"/>
            <a:ext cx="8961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Action Learning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Roles &amp; Flow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g27d3ccbe813_0_25"/>
          <p:cNvSpPr txBox="1"/>
          <p:nvPr/>
        </p:nvSpPr>
        <p:spPr>
          <a:xfrm>
            <a:off x="10001250" y="581575"/>
            <a:ext cx="13968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998719" rtl="0" algn="l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10AD9B"/>
              </a:solidFill>
            </a:endParaRPr>
          </a:p>
        </p:txBody>
      </p:sp>
      <p:sp>
        <p:nvSpPr>
          <p:cNvPr id="181" name="Google Shape;181;g27d3ccbe813_0_25"/>
          <p:cNvSpPr txBox="1"/>
          <p:nvPr/>
        </p:nvSpPr>
        <p:spPr>
          <a:xfrm>
            <a:off x="9848850" y="1149750"/>
            <a:ext cx="14676900" cy="114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386072" rtl="0" algn="l">
              <a:lnSpc>
                <a:spcPct val="115000"/>
              </a:lnSpc>
              <a:spcBef>
                <a:spcPts val="1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64646"/>
                </a:solidFill>
              </a:rPr>
              <a:t>Opening </a:t>
            </a:r>
            <a:endParaRPr b="1" sz="3200">
              <a:solidFill>
                <a:srgbClr val="464646"/>
              </a:solidFill>
            </a:endParaRPr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lang="en-US" sz="3000">
                <a:solidFill>
                  <a:srgbClr val="464646"/>
                </a:solidFill>
              </a:rPr>
              <a:t>Reach under your chair, if there is a YELLOW post it note under your chair, you will be problem presenter. </a:t>
            </a:r>
            <a:endParaRPr sz="3000">
              <a:solidFill>
                <a:srgbClr val="464646"/>
              </a:solidFill>
            </a:endParaRPr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b="1" lang="en-US" sz="3200">
                <a:solidFill>
                  <a:srgbClr val="464646"/>
                </a:solidFill>
              </a:rPr>
              <a:t>Room Facilitator will lead all groups in grounding </a:t>
            </a:r>
            <a:endParaRPr sz="3200">
              <a:solidFill>
                <a:srgbClr val="464646"/>
              </a:solidFill>
            </a:endParaRPr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lang="en-US" sz="3200">
                <a:solidFill>
                  <a:srgbClr val="464646"/>
                </a:solidFill>
              </a:rPr>
              <a:t>Facilitator will be timekeeper and coach the full room through each step of the Action Learning process</a:t>
            </a:r>
            <a:r>
              <a:rPr lang="en-US" sz="3200">
                <a:solidFill>
                  <a:srgbClr val="464646"/>
                </a:solidFill>
              </a:rPr>
              <a:t> </a:t>
            </a:r>
            <a:endParaRPr sz="3200">
              <a:solidFill>
                <a:srgbClr val="464646"/>
              </a:solidFill>
            </a:endParaRPr>
          </a:p>
          <a:p>
            <a:pPr indent="0" lvl="0" marL="0" marR="3127248" rtl="0" algn="l">
              <a:lnSpc>
                <a:spcPct val="115000"/>
              </a:lnSpc>
              <a:spcBef>
                <a:spcPts val="1632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64646"/>
                </a:solidFill>
              </a:rPr>
              <a:t>Action Learning Practice </a:t>
            </a:r>
            <a:r>
              <a:rPr b="1" lang="en-US" sz="3200">
                <a:solidFill>
                  <a:srgbClr val="464646"/>
                </a:solidFill>
              </a:rPr>
              <a:t> </a:t>
            </a:r>
            <a:endParaRPr b="1" sz="3200">
              <a:solidFill>
                <a:srgbClr val="464646"/>
              </a:solidFill>
            </a:endParaRPr>
          </a:p>
          <a:p>
            <a:pPr indent="-431800" lvl="0" marL="45720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b="1" lang="en-US" sz="3200">
                <a:solidFill>
                  <a:srgbClr val="464646"/>
                </a:solidFill>
              </a:rPr>
              <a:t>Presenter shares their challenge 								~ 2 minutes</a:t>
            </a:r>
            <a:endParaRPr b="1" sz="3200">
              <a:solidFill>
                <a:srgbClr val="464646"/>
              </a:solidFill>
            </a:endParaRPr>
          </a:p>
          <a:p>
            <a:pPr indent="-431800" lvl="0" marL="457200" marR="8394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b="1" lang="en-US" sz="3200">
                <a:solidFill>
                  <a:srgbClr val="464646"/>
                </a:solidFill>
              </a:rPr>
              <a:t>Groups asks clarifying questions							~ 3 minutes</a:t>
            </a:r>
            <a:endParaRPr b="1" sz="3200">
              <a:solidFill>
                <a:srgbClr val="464646"/>
              </a:solidFill>
            </a:endParaRPr>
          </a:p>
          <a:p>
            <a:pPr indent="-431800" lvl="0" marL="457200" marR="8394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b="1" lang="en-US" sz="3200">
                <a:solidFill>
                  <a:srgbClr val="464646"/>
                </a:solidFill>
              </a:rPr>
              <a:t>Coach reframes challenge										~ 2 minutes</a:t>
            </a:r>
            <a:endParaRPr b="1" sz="3200">
              <a:solidFill>
                <a:srgbClr val="464646"/>
              </a:solidFill>
            </a:endParaRPr>
          </a:p>
          <a:p>
            <a:pPr indent="-431800" lvl="0" marL="457200" marR="8394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b="1" lang="en-US" sz="3200">
                <a:solidFill>
                  <a:srgbClr val="464646"/>
                </a:solidFill>
              </a:rPr>
              <a:t>Group asks POWERFUL OPEN questions				~ 5 minutes</a:t>
            </a:r>
            <a:r>
              <a:rPr b="1" lang="en-US" sz="3200">
                <a:solidFill>
                  <a:srgbClr val="464646"/>
                </a:solidFill>
              </a:rPr>
              <a:t> </a:t>
            </a:r>
            <a:endParaRPr b="1" sz="3200">
              <a:solidFill>
                <a:srgbClr val="464646"/>
              </a:solidFill>
            </a:endParaRPr>
          </a:p>
          <a:p>
            <a:pPr indent="-431800" lvl="0" marL="457200" marR="8394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b="1" lang="en-US" sz="3200">
                <a:solidFill>
                  <a:srgbClr val="464646"/>
                </a:solidFill>
              </a:rPr>
              <a:t>Presenter shares feelings on process						~ 2 minutes</a:t>
            </a:r>
            <a:endParaRPr b="1" sz="3200">
              <a:solidFill>
                <a:srgbClr val="464646"/>
              </a:solidFill>
            </a:endParaRPr>
          </a:p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64646"/>
              </a:solidFill>
            </a:endParaRPr>
          </a:p>
          <a:p>
            <a:pPr indent="0" lvl="0" marL="91440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64646"/>
                </a:solidFill>
              </a:rPr>
              <a:t>PAUSE </a:t>
            </a:r>
            <a:endParaRPr b="1" sz="3200">
              <a:solidFill>
                <a:srgbClr val="464646"/>
              </a:solidFill>
            </a:endParaRPr>
          </a:p>
          <a:p>
            <a:pPr indent="0" lvl="0" marL="91440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64646"/>
                </a:solidFill>
              </a:rPr>
              <a:t>Second presenter shares and process repeats</a:t>
            </a:r>
            <a:endParaRPr b="1" sz="3200">
              <a:solidFill>
                <a:srgbClr val="464646"/>
              </a:solidFill>
            </a:endParaRPr>
          </a:p>
          <a:p>
            <a:pPr indent="0" lvl="0" marL="91440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64646"/>
              </a:solidFill>
            </a:endParaRPr>
          </a:p>
          <a:p>
            <a:pPr indent="0" lvl="0" marL="0" marR="1068049" rtl="0" algn="l">
              <a:lnSpc>
                <a:spcPct val="115000"/>
              </a:lnSpc>
              <a:spcBef>
                <a:spcPts val="1536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64646"/>
                </a:solidFill>
              </a:rPr>
              <a:t>Action Learning Closing  </a:t>
            </a:r>
            <a:endParaRPr b="1" sz="3200">
              <a:solidFill>
                <a:srgbClr val="464646"/>
              </a:solidFill>
            </a:endParaRPr>
          </a:p>
          <a:p>
            <a:pPr indent="-431800" lvl="0" marL="457200" marR="1068049" rtl="0" algn="l">
              <a:lnSpc>
                <a:spcPct val="115000"/>
              </a:lnSpc>
              <a:spcBef>
                <a:spcPts val="552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lang="en-US" sz="3200">
                <a:solidFill>
                  <a:srgbClr val="464646"/>
                </a:solidFill>
              </a:rPr>
              <a:t>Each Presenter shares takeaway and action </a:t>
            </a:r>
            <a:r>
              <a:rPr lang="en-US" sz="3200">
                <a:solidFill>
                  <a:srgbClr val="464646"/>
                </a:solidFill>
              </a:rPr>
              <a:t>commitment</a:t>
            </a:r>
            <a:endParaRPr sz="3200">
              <a:solidFill>
                <a:srgbClr val="464646"/>
              </a:solidFill>
            </a:endParaRPr>
          </a:p>
          <a:p>
            <a:pPr indent="-431800" lvl="0" marL="457200" marR="10680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lang="en-US" sz="3200">
                <a:solidFill>
                  <a:srgbClr val="464646"/>
                </a:solidFill>
              </a:rPr>
              <a:t>Group shares support or resources, resist giving advice or solutions</a:t>
            </a:r>
            <a:endParaRPr sz="3200">
              <a:solidFill>
                <a:srgbClr val="464646"/>
              </a:solidFill>
            </a:endParaRPr>
          </a:p>
          <a:p>
            <a:pPr indent="-431800" lvl="0" marL="457200" marR="10680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Char char="●"/>
            </a:pPr>
            <a:r>
              <a:rPr lang="en-US" sz="3200">
                <a:solidFill>
                  <a:srgbClr val="464646"/>
                </a:solidFill>
              </a:rPr>
              <a:t>Group closes with each person sharing a reflection or takeaway on process</a:t>
            </a:r>
            <a:endParaRPr sz="3200">
              <a:solidFill>
                <a:srgbClr val="46464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2 minute countdown timer is made for professional use and has some minimal sound effects in the last 5 seconds" id="186" name="Google Shape;186;p19" title="2 MINUTE TIMER -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500" y="3785614"/>
            <a:ext cx="10972800" cy="614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>
            <p:ph type="title"/>
          </p:nvPr>
        </p:nvSpPr>
        <p:spPr>
          <a:xfrm>
            <a:off x="1206500" y="-823173"/>
            <a:ext cx="2197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4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rPr>
              <a:t>Problem Presenter shares ...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16057300" y="3447425"/>
            <a:ext cx="4694100" cy="4811700"/>
          </a:xfrm>
          <a:prstGeom prst="wedgeEllipseCallout">
            <a:avLst>
              <a:gd fmla="val -72499" name="adj1"/>
              <a:gd fmla="val 3433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Coaches, listen deeply, no </a:t>
            </a:r>
            <a:r>
              <a:rPr lang="en-US" sz="3000">
                <a:solidFill>
                  <a:srgbClr val="EFEFEF"/>
                </a:solidFill>
              </a:rPr>
              <a:t>interruptions</a:t>
            </a:r>
            <a:endParaRPr sz="3000"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is a 3 minutes countdown timer with no extra stuff, suitable for professional use." id="193" name="Google Shape;193;g27f2e8dec79_0_39" title="3 Minute Countdown timer (Minimal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500" y="3785617"/>
            <a:ext cx="10972800" cy="614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7f2e8dec79_0_39"/>
          <p:cNvSpPr txBox="1"/>
          <p:nvPr>
            <p:ph type="title"/>
          </p:nvPr>
        </p:nvSpPr>
        <p:spPr>
          <a:xfrm>
            <a:off x="1206500" y="-823173"/>
            <a:ext cx="2197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4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rPr>
              <a:t>Clarifying Questions</a:t>
            </a:r>
            <a:r>
              <a:rPr b="1" lang="en-US" sz="80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rPr>
              <a:t> ...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g27f2e8dec79_0_39"/>
          <p:cNvSpPr/>
          <p:nvPr/>
        </p:nvSpPr>
        <p:spPr>
          <a:xfrm>
            <a:off x="12553175" y="3271175"/>
            <a:ext cx="4250700" cy="4400700"/>
          </a:xfrm>
          <a:prstGeom prst="wedgeEllipseCallout">
            <a:avLst>
              <a:gd fmla="val 73715" name="adj1"/>
              <a:gd fmla="val 3122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Problem Presenter, you decide which questions to respond to</a:t>
            </a:r>
            <a:endParaRPr sz="3000">
              <a:solidFill>
                <a:srgbClr val="EFEFEF"/>
              </a:solidFill>
            </a:endParaRPr>
          </a:p>
        </p:txBody>
      </p:sp>
      <p:sp>
        <p:nvSpPr>
          <p:cNvPr id="196" name="Google Shape;196;g27f2e8dec79_0_39"/>
          <p:cNvSpPr/>
          <p:nvPr/>
        </p:nvSpPr>
        <p:spPr>
          <a:xfrm>
            <a:off x="18103650" y="4262575"/>
            <a:ext cx="6068700" cy="7314900"/>
          </a:xfrm>
          <a:prstGeom prst="wedgeEllipseCallout">
            <a:avLst>
              <a:gd fmla="val -72499" name="adj1"/>
              <a:gd fmla="val 3433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Coaches, these should be CLOSED questions, such as Yes or No - to help provide context</a:t>
            </a:r>
            <a:endParaRPr sz="3000"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f2e8dec79_0_47"/>
          <p:cNvSpPr txBox="1"/>
          <p:nvPr>
            <p:ph type="title"/>
          </p:nvPr>
        </p:nvSpPr>
        <p:spPr>
          <a:xfrm>
            <a:off x="1206500" y="-823173"/>
            <a:ext cx="2197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4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rPr>
              <a:t>Problem Reframe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is 2 minute countdown timer is made for professional use and has some minimal sound effects in the last 5 seconds" id="202" name="Google Shape;202;g27f2e8dec79_0_47" title="2 MINUTE TIMER -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500" y="4426867"/>
            <a:ext cx="10972800" cy="614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7f2e8dec79_0_47"/>
          <p:cNvSpPr/>
          <p:nvPr/>
        </p:nvSpPr>
        <p:spPr>
          <a:xfrm>
            <a:off x="18214250" y="6581525"/>
            <a:ext cx="4963500" cy="5051400"/>
          </a:xfrm>
          <a:prstGeom prst="wedgeEllipseCallout">
            <a:avLst>
              <a:gd fmla="val -72499" name="adj1"/>
              <a:gd fmla="val 3433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Coaches, one of you quickly reframes the challenge you have heard shared</a:t>
            </a:r>
            <a:endParaRPr sz="3000">
              <a:solidFill>
                <a:srgbClr val="EFEFEF"/>
              </a:solidFill>
            </a:endParaRPr>
          </a:p>
        </p:txBody>
      </p:sp>
      <p:sp>
        <p:nvSpPr>
          <p:cNvPr id="204" name="Google Shape;204;g27f2e8dec79_0_47"/>
          <p:cNvSpPr/>
          <p:nvPr/>
        </p:nvSpPr>
        <p:spPr>
          <a:xfrm>
            <a:off x="12741425" y="2844375"/>
            <a:ext cx="5967300" cy="4400700"/>
          </a:xfrm>
          <a:prstGeom prst="wedgeEllipseCallout">
            <a:avLst>
              <a:gd fmla="val 43567" name="adj1"/>
              <a:gd fmla="val 5796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Problem Presenter, you confirm if the challenge reframe is accurate</a:t>
            </a:r>
            <a:endParaRPr sz="3000"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f2e8dec79_0_55"/>
          <p:cNvSpPr txBox="1"/>
          <p:nvPr>
            <p:ph type="title"/>
          </p:nvPr>
        </p:nvSpPr>
        <p:spPr>
          <a:xfrm>
            <a:off x="1206500" y="-823173"/>
            <a:ext cx="2197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4646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rPr>
              <a:t>Powerful Questions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is 5 MINUTE countdown timer is made for professional use and has some minimal sound effects in the last 5 seconds." id="210" name="Google Shape;210;g27f2e8dec79_0_55" title="5 MINUTE TIMER - COUNTDOWN TIMER (MINIMAL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500" y="4574504"/>
            <a:ext cx="10972800" cy="614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7f2e8dec79_0_55"/>
          <p:cNvSpPr/>
          <p:nvPr/>
        </p:nvSpPr>
        <p:spPr>
          <a:xfrm>
            <a:off x="14425875" y="2729638"/>
            <a:ext cx="4906500" cy="4400700"/>
          </a:xfrm>
          <a:prstGeom prst="wedgeEllipseCallout">
            <a:avLst>
              <a:gd fmla="val 58529" name="adj1"/>
              <a:gd fmla="val 4579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Coaches, ask succinct, direct, powerful questions.</a:t>
            </a:r>
            <a:endParaRPr sz="3000">
              <a:solidFill>
                <a:srgbClr val="EFEFEF"/>
              </a:solidFill>
            </a:endParaRPr>
          </a:p>
        </p:txBody>
      </p:sp>
      <p:sp>
        <p:nvSpPr>
          <p:cNvPr id="212" name="Google Shape;212;g27f2e8dec79_0_55"/>
          <p:cNvSpPr/>
          <p:nvPr/>
        </p:nvSpPr>
        <p:spPr>
          <a:xfrm>
            <a:off x="16997500" y="7718575"/>
            <a:ext cx="5860800" cy="4400700"/>
          </a:xfrm>
          <a:prstGeom prst="wedgeEllipseCallout">
            <a:avLst>
              <a:gd fmla="val -72499" name="adj1"/>
              <a:gd fmla="val 3433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Problem Presenter, you do NOT respond to these questions, receive them</a:t>
            </a:r>
            <a:endParaRPr sz="3000"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f2e8dec79_0_63"/>
          <p:cNvSpPr txBox="1"/>
          <p:nvPr>
            <p:ph type="title"/>
          </p:nvPr>
        </p:nvSpPr>
        <p:spPr>
          <a:xfrm>
            <a:off x="1206500" y="-823173"/>
            <a:ext cx="2197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rPr>
              <a:t>Problem Presenter Reflection(s)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is 2 minute countdown timer is made for professional use and has some minimal sound effects in the last 5 seconds" id="218" name="Google Shape;218;g27f2e8dec79_0_63" title="2 MINUTE TIMER -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500" y="4837467"/>
            <a:ext cx="10972800" cy="614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7f2e8dec79_0_63"/>
          <p:cNvSpPr/>
          <p:nvPr/>
        </p:nvSpPr>
        <p:spPr>
          <a:xfrm>
            <a:off x="16057325" y="7223700"/>
            <a:ext cx="5903700" cy="4400700"/>
          </a:xfrm>
          <a:prstGeom prst="wedgeEllipseCallout">
            <a:avLst>
              <a:gd fmla="val -72499" name="adj1"/>
              <a:gd fmla="val 3433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Coaches, listen, affirm with snaps,no interruptions</a:t>
            </a:r>
            <a:endParaRPr sz="3000">
              <a:solidFill>
                <a:srgbClr val="EFEFEF"/>
              </a:solidFill>
            </a:endParaRPr>
          </a:p>
        </p:txBody>
      </p:sp>
      <p:sp>
        <p:nvSpPr>
          <p:cNvPr id="220" name="Google Shape;220;g27f2e8dec79_0_63"/>
          <p:cNvSpPr/>
          <p:nvPr/>
        </p:nvSpPr>
        <p:spPr>
          <a:xfrm>
            <a:off x="12846475" y="2823000"/>
            <a:ext cx="5146500" cy="4400700"/>
          </a:xfrm>
          <a:prstGeom prst="wedgeEllipseCallout">
            <a:avLst>
              <a:gd fmla="val 84949" name="adj1"/>
              <a:gd fmla="val 3121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EFEF"/>
                </a:solidFill>
              </a:rPr>
              <a:t>Problem Presenter, if you want to share how the PROCESS felt, please do so now</a:t>
            </a:r>
            <a:endParaRPr sz="3000"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f2e8dec79_0_28"/>
          <p:cNvSpPr txBox="1"/>
          <p:nvPr>
            <p:ph type="title"/>
          </p:nvPr>
        </p:nvSpPr>
        <p:spPr>
          <a:xfrm>
            <a:off x="1206500" y="-137373"/>
            <a:ext cx="2197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Commitments</a:t>
            </a:r>
            <a:r>
              <a:rPr b="1" lang="en-US" sz="80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, Reflections &amp; Resources</a:t>
            </a:r>
            <a:endParaRPr sz="8000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g27f2e8dec79_0_28"/>
          <p:cNvSpPr/>
          <p:nvPr/>
        </p:nvSpPr>
        <p:spPr>
          <a:xfrm>
            <a:off x="845000" y="3673975"/>
            <a:ext cx="10068900" cy="4400700"/>
          </a:xfrm>
          <a:prstGeom prst="wedgeEllipseCallout">
            <a:avLst>
              <a:gd fmla="val 65145" name="adj1"/>
              <a:gd fmla="val 6340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Each Problem Presenter will share their takeaways, reflections and </a:t>
            </a:r>
            <a:r>
              <a:rPr b="1" lang="en-US" sz="3000">
                <a:solidFill>
                  <a:schemeClr val="lt1"/>
                </a:solidFill>
              </a:rPr>
              <a:t>commitments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(2 min)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27" name="Google Shape;227;g27f2e8dec79_0_28"/>
          <p:cNvSpPr/>
          <p:nvPr/>
        </p:nvSpPr>
        <p:spPr>
          <a:xfrm>
            <a:off x="14564000" y="3673975"/>
            <a:ext cx="8613600" cy="4400700"/>
          </a:xfrm>
          <a:prstGeom prst="wedgeEllipseCallout">
            <a:avLst>
              <a:gd fmla="val -64125" name="adj1"/>
              <a:gd fmla="val 72204" name="adj2"/>
            </a:avLst>
          </a:prstGeom>
          <a:solidFill>
            <a:srgbClr val="51B8B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Table group asks How can we support you? What resources might you need?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28" name="Google Shape;228;g27f2e8dec79_0_28"/>
          <p:cNvSpPr/>
          <p:nvPr/>
        </p:nvSpPr>
        <p:spPr>
          <a:xfrm>
            <a:off x="14827025" y="8472125"/>
            <a:ext cx="8613600" cy="4400700"/>
          </a:xfrm>
          <a:prstGeom prst="wedgeEllipseCallout">
            <a:avLst>
              <a:gd fmla="val -100567" name="adj1"/>
              <a:gd fmla="val -29287" name="adj2"/>
            </a:avLst>
          </a:prstGeom>
          <a:solidFill>
            <a:srgbClr val="51B8B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Coaches offer support and resources as they can.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Resist from sharing advice!</a:t>
            </a:r>
            <a:endParaRPr b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f2e8dec79_0_95"/>
          <p:cNvSpPr txBox="1"/>
          <p:nvPr>
            <p:ph type="title"/>
          </p:nvPr>
        </p:nvSpPr>
        <p:spPr>
          <a:xfrm>
            <a:off x="1206500" y="-137373"/>
            <a:ext cx="219711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839449" rtl="0" algn="l">
              <a:lnSpc>
                <a:spcPct val="115000"/>
              </a:lnSpc>
              <a:spcBef>
                <a:spcPts val="168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Gratitude</a:t>
            </a:r>
            <a:endParaRPr sz="8000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g27f2e8dec79_0_95"/>
          <p:cNvSpPr/>
          <p:nvPr/>
        </p:nvSpPr>
        <p:spPr>
          <a:xfrm>
            <a:off x="4277025" y="2827225"/>
            <a:ext cx="13052400" cy="10428000"/>
          </a:xfrm>
          <a:prstGeom prst="wedgeEllipseCallout">
            <a:avLst>
              <a:gd fmla="val -43617" name="adj1"/>
              <a:gd fmla="val 50000" name="adj2"/>
            </a:avLst>
          </a:prstGeom>
          <a:solidFill>
            <a:srgbClr val="51B8B8"/>
          </a:solidFill>
          <a:ln cap="flat" cmpd="sng" w="152400">
            <a:solidFill>
              <a:srgbClr val="EB44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</a:rPr>
              <a:t>Each person at your table </a:t>
            </a:r>
            <a:r>
              <a:rPr b="1" lang="en-US" sz="4600">
                <a:solidFill>
                  <a:schemeClr val="lt1"/>
                </a:solidFill>
              </a:rPr>
              <a:t>shares</a:t>
            </a:r>
            <a:r>
              <a:rPr b="1" lang="en-US" sz="4600">
                <a:solidFill>
                  <a:schemeClr val="lt1"/>
                </a:solidFill>
              </a:rPr>
              <a:t> one thing you are taking away from Action Learning approach</a:t>
            </a:r>
            <a:endParaRPr b="1" sz="4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</a:rPr>
              <a:t>and one thing you are grateful for today.</a:t>
            </a:r>
            <a:endParaRPr b="1" sz="4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f2e8dec79_0_72"/>
          <p:cNvSpPr txBox="1"/>
          <p:nvPr>
            <p:ph type="title"/>
          </p:nvPr>
        </p:nvSpPr>
        <p:spPr>
          <a:xfrm>
            <a:off x="1361002" y="5544180"/>
            <a:ext cx="6835800" cy="3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Medium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About WPTI 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g27f2e8dec79_0_72"/>
          <p:cNvSpPr txBox="1"/>
          <p:nvPr/>
        </p:nvSpPr>
        <p:spPr>
          <a:xfrm>
            <a:off x="11866606" y="6364123"/>
            <a:ext cx="3143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Practitioner 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</a:t>
            </a:r>
            <a:endParaRPr b="0" i="0" sz="2400" u="none" cap="none" strike="noStrike">
              <a:solidFill>
                <a:srgbClr val="FE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 Development</a:t>
            </a:r>
            <a:r>
              <a:rPr b="0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/>
          </a:p>
        </p:txBody>
      </p:sp>
      <p:sp>
        <p:nvSpPr>
          <p:cNvPr id="241" name="Google Shape;241;g27f2e8dec79_0_72"/>
          <p:cNvSpPr txBox="1"/>
          <p:nvPr/>
        </p:nvSpPr>
        <p:spPr>
          <a:xfrm>
            <a:off x="10430925" y="1190525"/>
            <a:ext cx="13147500" cy="71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/>
              <a:t>WPTI increases the effectiveness of people, programs, and organizations that are generating pathways out of poverty through employment. Our three-tiered approach strengthens capacity at all levels of the workforce development system.</a:t>
            </a:r>
            <a:endParaRPr sz="4000"/>
          </a:p>
          <a:p>
            <a:pPr indent="-43815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300"/>
              <a:buChar char="●"/>
            </a:pPr>
            <a:r>
              <a:rPr b="1" lang="en-US" sz="3300"/>
              <a:t>Professional Training</a:t>
            </a:r>
            <a:r>
              <a:rPr lang="en-US" sz="3300"/>
              <a:t>: Develop the skills and careers of practitioners</a:t>
            </a:r>
            <a:endParaRPr sz="3300"/>
          </a:p>
          <a:p>
            <a:pPr indent="-438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b="1" lang="en-US" sz="3300"/>
              <a:t>Organizational Consulting</a:t>
            </a:r>
            <a:r>
              <a:rPr lang="en-US" sz="3300"/>
              <a:t>: Maximize productivity of programs and teams</a:t>
            </a:r>
            <a:endParaRPr sz="3300"/>
          </a:p>
          <a:p>
            <a:pPr indent="-438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b="1" lang="en-US" sz="3300"/>
              <a:t>Systems Building</a:t>
            </a:r>
            <a:r>
              <a:rPr lang="en-US" sz="3300"/>
              <a:t>: Create linkages, foster research and influence funding and best practice priorities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27f2e8dec79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69256" y="12201454"/>
            <a:ext cx="1281344" cy="134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7f2e8dec79_0_72"/>
          <p:cNvSpPr/>
          <p:nvPr/>
        </p:nvSpPr>
        <p:spPr>
          <a:xfrm>
            <a:off x="1684500" y="12448096"/>
            <a:ext cx="70974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Libre Franklin Medium"/>
              <a:buNone/>
            </a:pPr>
            <a:r>
              <a:rPr i="0" lang="en-US" sz="3100" u="none" cap="none" strike="noStrike">
                <a:solidFill>
                  <a:srgbClr val="464646"/>
                </a:solidFill>
              </a:rPr>
              <a:t>linkedin.com/company/wpti</a:t>
            </a:r>
            <a:endParaRPr i="0" sz="3100" u="none" cap="none" strike="noStrike">
              <a:solidFill>
                <a:srgbClr val="464646"/>
              </a:solidFill>
            </a:endParaRPr>
          </a:p>
        </p:txBody>
      </p:sp>
      <p:pic>
        <p:nvPicPr>
          <p:cNvPr descr="Image result for linkedi icon" id="244" name="Google Shape;244;g27f2e8dec79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136" y="12333887"/>
            <a:ext cx="982874" cy="102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7f2e8dec79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7150" y="11026125"/>
            <a:ext cx="1945875" cy="19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7f2e8dec79_0_72"/>
          <p:cNvSpPr/>
          <p:nvPr/>
        </p:nvSpPr>
        <p:spPr>
          <a:xfrm>
            <a:off x="10295175" y="9217750"/>
            <a:ext cx="13365000" cy="4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AD9B"/>
              </a:buClr>
              <a:buSzPts val="4000"/>
              <a:buFont typeface="Montserrat Medium"/>
              <a:buNone/>
            </a:pPr>
            <a:r>
              <a:rPr b="1" i="0" lang="en-US" sz="2000" u="none" cap="none" strike="noStrike">
                <a:solidFill>
                  <a:srgbClr val="10AD9B"/>
                </a:solidFill>
              </a:rPr>
              <a:t>For questions, please contact: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Montserrat Medium"/>
              <a:buNone/>
            </a:pPr>
            <a:r>
              <a:t/>
            </a:r>
            <a:endParaRPr b="1" i="0" sz="2000" u="none" cap="none" strike="noStrike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Montserrat Medium"/>
              <a:buNone/>
            </a:pPr>
            <a:r>
              <a:rPr b="1" lang="en-US" sz="2000">
                <a:solidFill>
                  <a:srgbClr val="5E5E5E"/>
                </a:solidFill>
              </a:rPr>
              <a:t>Sherazade Langlade										Sabeen Pirani</a:t>
            </a:r>
            <a:endParaRPr b="1" sz="2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Montserrat Medium"/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slanglade@workforceprofessionals.org</a:t>
            </a:r>
            <a:r>
              <a:rPr lang="en-US" sz="2000">
                <a:solidFill>
                  <a:srgbClr val="5E5E5E"/>
                </a:solidFill>
              </a:rPr>
              <a:t>						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spirani@workforceprofessionals.org</a:t>
            </a:r>
            <a:endParaRPr sz="2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Montserrat Medium"/>
              <a:buNone/>
            </a:pPr>
            <a:r>
              <a:t/>
            </a:r>
            <a:endParaRPr sz="2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Montserrat Medium"/>
              <a:buNone/>
            </a:pPr>
            <a:r>
              <a:t/>
            </a:r>
            <a:endParaRPr sz="400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" name="Google Shape;247;g27f2e8dec79_0_72"/>
          <p:cNvSpPr/>
          <p:nvPr/>
        </p:nvSpPr>
        <p:spPr>
          <a:xfrm>
            <a:off x="10811925" y="11363250"/>
            <a:ext cx="112986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ontserrat Medium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Check WPTI's upcoming workshops at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b="1" i="0" lang="en-US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www.workforceprofessionals.org/our-work/program-calendar </a:t>
            </a:r>
            <a:r>
              <a:rPr b="0" i="0" lang="en-US" sz="2400" u="none" cap="none" strike="noStrike">
                <a:solidFill>
                  <a:srgbClr val="29292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or scan QR code to the left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2e8dec79_0_3"/>
          <p:cNvSpPr txBox="1"/>
          <p:nvPr>
            <p:ph type="title"/>
          </p:nvPr>
        </p:nvSpPr>
        <p:spPr>
          <a:xfrm>
            <a:off x="1206501" y="1079500"/>
            <a:ext cx="207756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Medium"/>
              <a:buNone/>
            </a:pPr>
            <a:r>
              <a:rPr lang="en-US" sz="8000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i="0" sz="8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g27f2e8dec7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1008" y="12134850"/>
            <a:ext cx="1281344" cy="13430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7f2e8dec79_0_3"/>
          <p:cNvSpPr/>
          <p:nvPr/>
        </p:nvSpPr>
        <p:spPr>
          <a:xfrm>
            <a:off x="974900" y="2990150"/>
            <a:ext cx="10296300" cy="9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i="0" lang="en-US" sz="4000" u="none" cap="none" strike="noStrike">
                <a:solidFill>
                  <a:srgbClr val="464646"/>
                </a:solidFill>
              </a:rPr>
              <a:t>Welcome and Agenda Overview </a:t>
            </a:r>
            <a:endParaRPr sz="4000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Starbursts  </a:t>
            </a:r>
            <a:endParaRPr sz="4000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Action Learning Method Overview</a:t>
            </a:r>
            <a:endParaRPr sz="4000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Reflection: My Challenge</a:t>
            </a:r>
            <a:endParaRPr sz="4000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Practice: Action Learning #1</a:t>
            </a:r>
            <a:endParaRPr i="0" sz="4000" u="none" cap="none" strike="noStrike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Practice: Action Learning #2</a:t>
            </a:r>
            <a:endParaRPr sz="4000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Reflections &amp; Closing</a:t>
            </a:r>
            <a:endParaRPr sz="4000">
              <a:solidFill>
                <a:srgbClr val="46464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f2e8dec79_0_20"/>
          <p:cNvSpPr txBox="1"/>
          <p:nvPr>
            <p:ph type="title"/>
          </p:nvPr>
        </p:nvSpPr>
        <p:spPr>
          <a:xfrm>
            <a:off x="1338700" y="2907925"/>
            <a:ext cx="6835800" cy="6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lang="en-US"/>
              <a:t>Action Learning</a:t>
            </a:r>
            <a:endParaRPr/>
          </a:p>
        </p:txBody>
      </p:sp>
      <p:pic>
        <p:nvPicPr>
          <p:cNvPr id="253" name="Google Shape;253;g27f2e8dec79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925" y="8303550"/>
            <a:ext cx="3905350" cy="37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7f2e8dec79_0_20"/>
          <p:cNvSpPr txBox="1"/>
          <p:nvPr/>
        </p:nvSpPr>
        <p:spPr>
          <a:xfrm>
            <a:off x="10001250" y="581575"/>
            <a:ext cx="13968000" cy="12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214884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66875"/>
                </a:solidFill>
              </a:rPr>
              <a:t>Action Learning is </a:t>
            </a:r>
            <a:r>
              <a:rPr b="1" lang="en-US" sz="4000">
                <a:solidFill>
                  <a:srgbClr val="566875"/>
                </a:solidFill>
              </a:rPr>
              <a:t>a process </a:t>
            </a:r>
            <a:r>
              <a:rPr lang="en-US" sz="4000">
                <a:solidFill>
                  <a:srgbClr val="566875"/>
                </a:solidFill>
              </a:rPr>
              <a:t>that involves </a:t>
            </a:r>
            <a:r>
              <a:rPr b="1" lang="en-US" sz="4000">
                <a:solidFill>
                  <a:srgbClr val="566875"/>
                </a:solidFill>
              </a:rPr>
              <a:t>a small group working </a:t>
            </a:r>
            <a:r>
              <a:rPr lang="en-US" sz="4000">
                <a:solidFill>
                  <a:srgbClr val="566875"/>
                </a:solidFill>
              </a:rPr>
              <a:t>on real problems, taking action, and learning as </a:t>
            </a:r>
            <a:r>
              <a:rPr b="1" lang="en-US" sz="4000">
                <a:solidFill>
                  <a:srgbClr val="566875"/>
                </a:solidFill>
              </a:rPr>
              <a:t>individuals</a:t>
            </a:r>
            <a:r>
              <a:rPr lang="en-US" sz="4000">
                <a:solidFill>
                  <a:srgbClr val="566875"/>
                </a:solidFill>
              </a:rPr>
              <a:t>, as a team, and as an organization. </a:t>
            </a:r>
            <a:endParaRPr sz="4000">
              <a:solidFill>
                <a:srgbClr val="566875"/>
              </a:solidFill>
            </a:endParaRPr>
          </a:p>
          <a:p>
            <a:pPr indent="-482600" lvl="0" marL="457200" marR="214884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566875"/>
              </a:buClr>
              <a:buSzPts val="4000"/>
              <a:buChar char="●"/>
            </a:pPr>
            <a:r>
              <a:rPr lang="en-US" sz="4000">
                <a:solidFill>
                  <a:srgbClr val="566875"/>
                </a:solidFill>
              </a:rPr>
              <a:t>It helps individuals develop </a:t>
            </a:r>
            <a:r>
              <a:rPr b="1" lang="en-US" sz="4000">
                <a:solidFill>
                  <a:srgbClr val="566875"/>
                </a:solidFill>
              </a:rPr>
              <a:t>creative</a:t>
            </a:r>
            <a:r>
              <a:rPr lang="en-US" sz="4000">
                <a:solidFill>
                  <a:srgbClr val="566875"/>
                </a:solidFill>
              </a:rPr>
              <a:t>, flexible and </a:t>
            </a:r>
            <a:r>
              <a:rPr b="1" lang="en-US" sz="4000">
                <a:solidFill>
                  <a:srgbClr val="566875"/>
                </a:solidFill>
              </a:rPr>
              <a:t>successful </a:t>
            </a:r>
            <a:r>
              <a:rPr lang="en-US" sz="4000">
                <a:solidFill>
                  <a:srgbClr val="566875"/>
                </a:solidFill>
              </a:rPr>
              <a:t>strategies to pressing </a:t>
            </a:r>
            <a:r>
              <a:rPr b="1" lang="en-US" sz="4000">
                <a:solidFill>
                  <a:srgbClr val="566875"/>
                </a:solidFill>
              </a:rPr>
              <a:t>problems through </a:t>
            </a:r>
            <a:r>
              <a:rPr lang="en-US" sz="4000">
                <a:solidFill>
                  <a:srgbClr val="566875"/>
                </a:solidFill>
              </a:rPr>
              <a:t>the </a:t>
            </a:r>
            <a:r>
              <a:rPr b="1" lang="en-US" sz="4000">
                <a:solidFill>
                  <a:srgbClr val="566875"/>
                </a:solidFill>
              </a:rPr>
              <a:t>use </a:t>
            </a:r>
            <a:r>
              <a:rPr lang="en-US" sz="4000">
                <a:solidFill>
                  <a:srgbClr val="566875"/>
                </a:solidFill>
              </a:rPr>
              <a:t>of insightful </a:t>
            </a:r>
            <a:r>
              <a:rPr b="1" lang="en-US" sz="4000">
                <a:solidFill>
                  <a:srgbClr val="566875"/>
                </a:solidFill>
              </a:rPr>
              <a:t>questioning </a:t>
            </a:r>
            <a:r>
              <a:rPr lang="en-US" sz="4000">
                <a:solidFill>
                  <a:srgbClr val="566875"/>
                </a:solidFill>
              </a:rPr>
              <a:t>and reflective </a:t>
            </a:r>
            <a:r>
              <a:rPr b="1" lang="en-US" sz="4000">
                <a:solidFill>
                  <a:srgbClr val="566875"/>
                </a:solidFill>
              </a:rPr>
              <a:t>listening</a:t>
            </a:r>
            <a:r>
              <a:rPr lang="en-US" sz="4000">
                <a:solidFill>
                  <a:srgbClr val="566875"/>
                </a:solidFill>
              </a:rPr>
              <a:t>. </a:t>
            </a:r>
            <a:endParaRPr sz="4000">
              <a:solidFill>
                <a:srgbClr val="566875"/>
              </a:solidFill>
            </a:endParaRPr>
          </a:p>
          <a:p>
            <a:pPr indent="0" lvl="0" marL="114300" marR="2206752" rtl="0" algn="l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66875"/>
                </a:solidFill>
              </a:rPr>
              <a:t>Action Learning </a:t>
            </a:r>
            <a:r>
              <a:rPr b="1" lang="en-US" sz="4000">
                <a:solidFill>
                  <a:srgbClr val="566875"/>
                </a:solidFill>
              </a:rPr>
              <a:t>tackles problems through </a:t>
            </a:r>
            <a:r>
              <a:rPr lang="en-US" sz="4000">
                <a:solidFill>
                  <a:srgbClr val="566875"/>
                </a:solidFill>
              </a:rPr>
              <a:t>a </a:t>
            </a:r>
            <a:r>
              <a:rPr b="1" lang="en-US" sz="4000">
                <a:solidFill>
                  <a:srgbClr val="566875"/>
                </a:solidFill>
              </a:rPr>
              <a:t>process of </a:t>
            </a:r>
            <a:endParaRPr b="1" sz="4000">
              <a:solidFill>
                <a:srgbClr val="566875"/>
              </a:solidFill>
            </a:endParaRPr>
          </a:p>
          <a:p>
            <a:pPr indent="-482600" lvl="0" marL="457200" marR="2206752" rtl="0" algn="l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Clr>
                <a:srgbClr val="566875"/>
              </a:buClr>
              <a:buSzPts val="4000"/>
              <a:buAutoNum type="arabicPeriod"/>
            </a:pPr>
            <a:r>
              <a:rPr b="1" lang="en-US" sz="4000">
                <a:solidFill>
                  <a:srgbClr val="566875"/>
                </a:solidFill>
              </a:rPr>
              <a:t>Asking questions</a:t>
            </a:r>
            <a:r>
              <a:rPr lang="en-US" sz="4000">
                <a:solidFill>
                  <a:srgbClr val="566875"/>
                </a:solidFill>
              </a:rPr>
              <a:t> to </a:t>
            </a:r>
            <a:r>
              <a:rPr b="1" lang="en-US" sz="4000">
                <a:solidFill>
                  <a:srgbClr val="566875"/>
                </a:solidFill>
              </a:rPr>
              <a:t>clarify </a:t>
            </a:r>
            <a:r>
              <a:rPr lang="en-US" sz="4000">
                <a:solidFill>
                  <a:srgbClr val="566875"/>
                </a:solidFill>
              </a:rPr>
              <a:t>the exact nature of the problem, </a:t>
            </a:r>
            <a:endParaRPr sz="4000">
              <a:solidFill>
                <a:srgbClr val="566875"/>
              </a:solidFill>
            </a:endParaRPr>
          </a:p>
          <a:p>
            <a:pPr indent="-482600" lvl="0" marL="457200" marR="220675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000"/>
              <a:buAutoNum type="arabicPeriod"/>
            </a:pPr>
            <a:r>
              <a:rPr b="1" lang="en-US" sz="4000">
                <a:solidFill>
                  <a:srgbClr val="566875"/>
                </a:solidFill>
              </a:rPr>
              <a:t>reflecting</a:t>
            </a:r>
            <a:r>
              <a:rPr lang="en-US" sz="4000">
                <a:solidFill>
                  <a:srgbClr val="566875"/>
                </a:solidFill>
              </a:rPr>
              <a:t> and</a:t>
            </a:r>
            <a:r>
              <a:rPr b="1" lang="en-US" sz="4000">
                <a:solidFill>
                  <a:srgbClr val="566875"/>
                </a:solidFill>
              </a:rPr>
              <a:t> identifying possible</a:t>
            </a:r>
            <a:r>
              <a:rPr lang="en-US" sz="4000">
                <a:solidFill>
                  <a:srgbClr val="566875"/>
                </a:solidFill>
              </a:rPr>
              <a:t> </a:t>
            </a:r>
            <a:r>
              <a:rPr b="1" lang="en-US" sz="4000">
                <a:solidFill>
                  <a:srgbClr val="566875"/>
                </a:solidFill>
              </a:rPr>
              <a:t>solutions</a:t>
            </a:r>
            <a:r>
              <a:rPr lang="en-US" sz="4000">
                <a:solidFill>
                  <a:srgbClr val="566875"/>
                </a:solidFill>
              </a:rPr>
              <a:t>, </a:t>
            </a:r>
            <a:endParaRPr sz="4000">
              <a:solidFill>
                <a:srgbClr val="566875"/>
              </a:solidFill>
            </a:endParaRPr>
          </a:p>
          <a:p>
            <a:pPr indent="-482600" lvl="0" marL="457200" marR="220675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000"/>
              <a:buAutoNum type="arabicPeriod"/>
            </a:pPr>
            <a:r>
              <a:rPr b="1" lang="en-US" sz="4000">
                <a:solidFill>
                  <a:srgbClr val="566875"/>
                </a:solidFill>
              </a:rPr>
              <a:t>Committing</a:t>
            </a:r>
            <a:r>
              <a:rPr lang="en-US" sz="4000">
                <a:solidFill>
                  <a:srgbClr val="566875"/>
                </a:solidFill>
              </a:rPr>
              <a:t> to action. </a:t>
            </a:r>
            <a:endParaRPr sz="4000">
              <a:solidFill>
                <a:srgbClr val="566875"/>
              </a:solidFill>
            </a:endParaRPr>
          </a:p>
          <a:p>
            <a:pPr indent="0" lvl="0" marL="0" marR="2206752" rtl="0" algn="ctr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66875"/>
                </a:solidFill>
              </a:rPr>
              <a:t>Questions build group dialogue and cohesiveness</a:t>
            </a:r>
            <a:r>
              <a:rPr b="1" lang="en-US" sz="4000">
                <a:solidFill>
                  <a:srgbClr val="566875"/>
                </a:solidFill>
              </a:rPr>
              <a:t>, </a:t>
            </a:r>
            <a:r>
              <a:rPr lang="en-US" sz="4000">
                <a:solidFill>
                  <a:srgbClr val="566875"/>
                </a:solidFill>
              </a:rPr>
              <a:t>generate innovative and systems thinking</a:t>
            </a:r>
            <a:r>
              <a:rPr b="1" lang="en-US" sz="4000">
                <a:solidFill>
                  <a:srgbClr val="566875"/>
                </a:solidFill>
              </a:rPr>
              <a:t>, </a:t>
            </a:r>
            <a:r>
              <a:rPr lang="en-US" sz="4000">
                <a:solidFill>
                  <a:srgbClr val="566875"/>
                </a:solidFill>
              </a:rPr>
              <a:t>and enhance learning results. </a:t>
            </a:r>
            <a:endParaRPr sz="4000">
              <a:solidFill>
                <a:srgbClr val="56687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f2e8dec79_0_14"/>
          <p:cNvSpPr txBox="1"/>
          <p:nvPr>
            <p:ph type="title"/>
          </p:nvPr>
        </p:nvSpPr>
        <p:spPr>
          <a:xfrm>
            <a:off x="1206501" y="1079500"/>
            <a:ext cx="207756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Medium"/>
              <a:buNone/>
            </a:pPr>
            <a:r>
              <a:rPr b="0" lang="en-US" sz="8000">
                <a:latin typeface="Montserrat Medium"/>
                <a:ea typeface="Montserrat Medium"/>
                <a:cs typeface="Montserrat Medium"/>
                <a:sym typeface="Montserrat Medium"/>
              </a:rPr>
              <a:t>What is Action Learning</a:t>
            </a:r>
            <a:endParaRPr b="0" i="0" sz="8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0" name="Google Shape;260;g27f2e8dec79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1008" y="12134850"/>
            <a:ext cx="1281344" cy="134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7f2e8dec79_0_14"/>
          <p:cNvSpPr/>
          <p:nvPr/>
        </p:nvSpPr>
        <p:spPr>
          <a:xfrm>
            <a:off x="965000" y="3715425"/>
            <a:ext cx="22148100" cy="87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95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200"/>
              <a:buChar char="●"/>
            </a:pPr>
            <a:r>
              <a:rPr lang="en-US" sz="4200">
                <a:solidFill>
                  <a:srgbClr val="566875"/>
                </a:solidFill>
              </a:rPr>
              <a:t>Gets to the heart of the matter using deep listening and powerful questions</a:t>
            </a:r>
            <a:endParaRPr sz="4200">
              <a:solidFill>
                <a:srgbClr val="566875"/>
              </a:solidFill>
            </a:endParaRPr>
          </a:p>
          <a:p>
            <a:pPr indent="-495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200"/>
              <a:buChar char="●"/>
            </a:pPr>
            <a:r>
              <a:rPr lang="en-US" sz="4200">
                <a:solidFill>
                  <a:srgbClr val="566875"/>
                </a:solidFill>
              </a:rPr>
              <a:t>Sparks new / differing perspectives on issues</a:t>
            </a:r>
            <a:endParaRPr sz="4200">
              <a:solidFill>
                <a:srgbClr val="566875"/>
              </a:solidFill>
            </a:endParaRPr>
          </a:p>
          <a:p>
            <a:pPr indent="-495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200"/>
              <a:buChar char="●"/>
            </a:pPr>
            <a:r>
              <a:rPr lang="en-US" sz="4200">
                <a:solidFill>
                  <a:srgbClr val="566875"/>
                </a:solidFill>
              </a:rPr>
              <a:t>Engages group in peer-based inquiry and coaching</a:t>
            </a:r>
            <a:endParaRPr sz="4200">
              <a:solidFill>
                <a:srgbClr val="566875"/>
              </a:solidFill>
            </a:endParaRPr>
          </a:p>
          <a:p>
            <a:pPr indent="-495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200"/>
              <a:buChar char="●"/>
            </a:pPr>
            <a:r>
              <a:rPr lang="en-US" sz="4200">
                <a:solidFill>
                  <a:srgbClr val="566875"/>
                </a:solidFill>
              </a:rPr>
              <a:t>Explores and clarifies over giving advice and solving problems for others.</a:t>
            </a:r>
            <a:endParaRPr sz="4200">
              <a:solidFill>
                <a:srgbClr val="566875"/>
              </a:solidFill>
            </a:endParaRPr>
          </a:p>
          <a:p>
            <a:pPr indent="-495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200"/>
              <a:buChar char="●"/>
            </a:pPr>
            <a:r>
              <a:rPr lang="en-US" sz="4200">
                <a:solidFill>
                  <a:srgbClr val="566875"/>
                </a:solidFill>
              </a:rPr>
              <a:t>Supports each person to identify meaningful and viable solutions.</a:t>
            </a:r>
            <a:endParaRPr sz="6200">
              <a:solidFill>
                <a:srgbClr val="56687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1361002" y="5544180"/>
            <a:ext cx="6835751" cy="31024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Medium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Outcomes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11866606" y="6364123"/>
            <a:ext cx="3143632" cy="1462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Practitioner 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</a:t>
            </a:r>
            <a:endParaRPr b="0" i="0" sz="2400" u="none" cap="none" strike="noStrike">
              <a:solidFill>
                <a:srgbClr val="FE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 Development</a:t>
            </a:r>
            <a:r>
              <a:rPr b="0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9577351" y="9104969"/>
            <a:ext cx="2782825" cy="101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Network Data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EFDFF"/>
                </a:solidFill>
                <a:latin typeface="Arial"/>
                <a:ea typeface="Arial"/>
                <a:cs typeface="Arial"/>
                <a:sym typeface="Arial"/>
              </a:rPr>
              <a:t> Sharing </a:t>
            </a:r>
            <a:r>
              <a:rPr b="1" i="0" lang="en-US" sz="3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/>
          </a:p>
        </p:txBody>
      </p:sp>
      <p:sp>
        <p:nvSpPr>
          <p:cNvPr id="93" name="Google Shape;93;p6"/>
          <p:cNvSpPr txBox="1"/>
          <p:nvPr/>
        </p:nvSpPr>
        <p:spPr>
          <a:xfrm>
            <a:off x="10152525" y="2805600"/>
            <a:ext cx="12336900" cy="78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464646"/>
                </a:solidFill>
              </a:rPr>
              <a:t>Our desired outcomes are that we will have….</a:t>
            </a:r>
            <a:endParaRPr>
              <a:solidFill>
                <a:srgbClr val="46464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6464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rgbClr val="464646"/>
              </a:solidFill>
            </a:endParaRPr>
          </a:p>
          <a:p>
            <a: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Learned &amp; applied Action Learning Coaching method</a:t>
            </a:r>
            <a:endParaRPr sz="4000">
              <a:solidFill>
                <a:srgbClr val="46464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64646"/>
              </a:solidFill>
            </a:endParaRPr>
          </a:p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Increased awareness and appreciation for the use of powerful questions</a:t>
            </a:r>
            <a:endParaRPr sz="4000">
              <a:solidFill>
                <a:srgbClr val="46464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64646"/>
              </a:solidFill>
            </a:endParaRPr>
          </a:p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Commitment to action related to a challenge or priority</a:t>
            </a:r>
            <a:endParaRPr sz="4000">
              <a:solidFill>
                <a:srgbClr val="46464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6464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64646"/>
              </a:solidFill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69256" y="12201454"/>
            <a:ext cx="1281344" cy="134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1206501" y="1079500"/>
            <a:ext cx="207756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Medium"/>
              <a:buNone/>
            </a:pPr>
            <a:r>
              <a:rPr i="0" lang="en-US" sz="8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Facilitator</a:t>
            </a:r>
            <a:endParaRPr i="0" sz="8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1008" y="12134850"/>
            <a:ext cx="1281344" cy="1343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5301900" y="3438025"/>
            <a:ext cx="13780200" cy="8557150"/>
            <a:chOff x="5921125" y="3438025"/>
            <a:chExt cx="13780200" cy="8557150"/>
          </a:xfrm>
        </p:grpSpPr>
        <p:sp>
          <p:nvSpPr>
            <p:cNvPr id="102" name="Google Shape;102;p2"/>
            <p:cNvSpPr/>
            <p:nvPr/>
          </p:nvSpPr>
          <p:spPr>
            <a:xfrm>
              <a:off x="5921125" y="11287175"/>
              <a:ext cx="13780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4000"/>
                <a:buFont typeface="Montserrat Medium"/>
                <a:buNone/>
              </a:pPr>
              <a:r>
                <a:rPr b="1" lang="en-US" sz="4000">
                  <a:solidFill>
                    <a:srgbClr val="5E5E5E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Sherazade Langlade </a:t>
              </a:r>
              <a:r>
                <a:rPr b="1" i="0" lang="en-US" sz="4000" u="none" cap="none" strike="noStrike">
                  <a:solidFill>
                    <a:srgbClr val="5E5E5E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(she/her)</a:t>
              </a:r>
              <a:endParaRPr b="1" i="0" sz="4000" u="none" cap="none" strike="noStrike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4000"/>
                <a:buFont typeface="Montserrat Medium"/>
                <a:buNone/>
              </a:pPr>
              <a:r>
                <a:rPr b="1" lang="en-US" sz="4000">
                  <a:solidFill>
                    <a:srgbClr val="5E5E5E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CEO, Workforce Professionals Training Institute</a:t>
              </a:r>
              <a:endParaRPr b="1" sz="400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03" name="Google Shape;103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82000" y="3438025"/>
              <a:ext cx="7620000" cy="76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d3ccbe813_0_2"/>
          <p:cNvSpPr txBox="1"/>
          <p:nvPr>
            <p:ph type="title"/>
          </p:nvPr>
        </p:nvSpPr>
        <p:spPr>
          <a:xfrm>
            <a:off x="1206501" y="1079500"/>
            <a:ext cx="207756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Medium"/>
              <a:buNone/>
            </a:pPr>
            <a:r>
              <a:rPr lang="en-US" sz="8000">
                <a:latin typeface="Montserrat"/>
                <a:ea typeface="Montserrat"/>
                <a:cs typeface="Montserrat"/>
                <a:sym typeface="Montserrat"/>
              </a:rPr>
              <a:t>STARBURSTS</a:t>
            </a:r>
            <a:endParaRPr i="0" sz="8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g27d3ccbe813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1008" y="12134850"/>
            <a:ext cx="1281344" cy="134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7d3ccbe813_0_2"/>
          <p:cNvSpPr/>
          <p:nvPr/>
        </p:nvSpPr>
        <p:spPr>
          <a:xfrm>
            <a:off x="8216475" y="3784150"/>
            <a:ext cx="13293600" cy="8737200"/>
          </a:xfrm>
          <a:prstGeom prst="rect">
            <a:avLst/>
          </a:prstGeom>
          <a:noFill/>
          <a:ln cap="flat" cmpd="sng" w="114300">
            <a:solidFill>
              <a:srgbClr val="5668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668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66875"/>
                </a:solidFill>
              </a:rPr>
              <a:t>At your table, introduce yourself by sharing your name, pronoun, organization and role….and based on your starburst color the question below.</a:t>
            </a:r>
            <a:endParaRPr sz="4000">
              <a:solidFill>
                <a:srgbClr val="5668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66875"/>
              </a:solidFill>
            </a:endParaRPr>
          </a:p>
          <a:p>
            <a:pPr indent="-482600" lvl="0" marL="971550" rtl="0" algn="l"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000"/>
              <a:buChar char="●"/>
            </a:pPr>
            <a:r>
              <a:rPr lang="en-US" sz="4000">
                <a:solidFill>
                  <a:srgbClr val="566875"/>
                </a:solidFill>
              </a:rPr>
              <a:t>Pink: I am most energized when …..</a:t>
            </a:r>
            <a:endParaRPr sz="4000">
              <a:solidFill>
                <a:srgbClr val="5668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66875"/>
              </a:solidFill>
            </a:endParaRPr>
          </a:p>
          <a:p>
            <a:pPr indent="-482600" lvl="0" marL="971550" rtl="0" algn="l"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000"/>
              <a:buChar char="●"/>
            </a:pPr>
            <a:r>
              <a:rPr lang="en-US" sz="4000">
                <a:solidFill>
                  <a:srgbClr val="566875"/>
                </a:solidFill>
              </a:rPr>
              <a:t>Yellow: I approach a challenge by ……</a:t>
            </a:r>
            <a:endParaRPr sz="4000">
              <a:solidFill>
                <a:srgbClr val="5668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66875"/>
              </a:solidFill>
            </a:endParaRPr>
          </a:p>
          <a:p>
            <a:pPr indent="-482600" lvl="0" marL="971550" rtl="0" algn="l"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000"/>
              <a:buChar char="●"/>
            </a:pPr>
            <a:r>
              <a:rPr lang="en-US" sz="4000">
                <a:solidFill>
                  <a:srgbClr val="566875"/>
                </a:solidFill>
              </a:rPr>
              <a:t>Red: When I feel stuck, I usually …….</a:t>
            </a:r>
            <a:endParaRPr sz="4000">
              <a:solidFill>
                <a:srgbClr val="56687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66875"/>
              </a:solidFill>
            </a:endParaRPr>
          </a:p>
          <a:p>
            <a:pPr indent="-482600" lvl="0" marL="971550" rtl="0" algn="l">
              <a:spcBef>
                <a:spcPts val="0"/>
              </a:spcBef>
              <a:spcAft>
                <a:spcPts val="0"/>
              </a:spcAft>
              <a:buClr>
                <a:srgbClr val="566875"/>
              </a:buClr>
              <a:buSzPts val="4000"/>
              <a:buChar char="●"/>
            </a:pPr>
            <a:r>
              <a:rPr lang="en-US" sz="4000">
                <a:solidFill>
                  <a:srgbClr val="566875"/>
                </a:solidFill>
              </a:rPr>
              <a:t>Orange: People tend to count on me for….</a:t>
            </a:r>
            <a:endParaRPr sz="4000">
              <a:solidFill>
                <a:srgbClr val="566875"/>
              </a:solidFill>
            </a:endParaRPr>
          </a:p>
        </p:txBody>
      </p:sp>
      <p:pic>
        <p:nvPicPr>
          <p:cNvPr id="111" name="Google Shape;111;g27d3ccbe813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975" y="5291400"/>
            <a:ext cx="6714975" cy="48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444497" y="-823170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Medium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Our </a:t>
            </a:r>
            <a:r>
              <a:rPr b="1" i="0" lang="en-US" sz="8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Agreements </a:t>
            </a:r>
            <a:endParaRPr b="1" i="0" sz="8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4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>
            <a:off x="939376" y="3808063"/>
            <a:ext cx="16123074" cy="1145349"/>
            <a:chOff x="996526" y="3808063"/>
            <a:chExt cx="16123074" cy="1145349"/>
          </a:xfrm>
        </p:grpSpPr>
        <p:sp>
          <p:nvSpPr>
            <p:cNvPr id="119" name="Google Shape;119;p4"/>
            <p:cNvSpPr/>
            <p:nvPr/>
          </p:nvSpPr>
          <p:spPr>
            <a:xfrm>
              <a:off x="1981200" y="4026794"/>
              <a:ext cx="15138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4000"/>
                <a:buFont typeface="Arial"/>
                <a:buNone/>
              </a:pPr>
              <a:r>
                <a:rPr lang="en-US" sz="4000">
                  <a:solidFill>
                    <a:srgbClr val="464646"/>
                  </a:solidFill>
                </a:rPr>
                <a:t>Commit to community</a:t>
              </a:r>
              <a:endParaRPr sz="4000">
                <a:solidFill>
                  <a:srgbClr val="464646"/>
                </a:solidFill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6526" y="3808063"/>
              <a:ext cx="1155923" cy="11453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five human hands on brown surface" id="121" name="Google Shape;121;p4"/>
          <p:cNvPicPr preferRelativeResize="0"/>
          <p:nvPr/>
        </p:nvPicPr>
        <p:blipFill rotWithShape="1">
          <a:blip r:embed="rId4">
            <a:alphaModFix amt="18000"/>
          </a:blip>
          <a:srcRect b="0" l="0" r="0" t="0"/>
          <a:stretch/>
        </p:blipFill>
        <p:spPr>
          <a:xfrm rot="-5400000">
            <a:off x="11580712" y="1404512"/>
            <a:ext cx="14284000" cy="10712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4"/>
          <p:cNvGrpSpPr/>
          <p:nvPr/>
        </p:nvGrpSpPr>
        <p:grpSpPr>
          <a:xfrm>
            <a:off x="939376" y="5436829"/>
            <a:ext cx="13233824" cy="1143087"/>
            <a:chOff x="939376" y="5048574"/>
            <a:chExt cx="13233824" cy="1143087"/>
          </a:xfrm>
        </p:grpSpPr>
        <p:pic>
          <p:nvPicPr>
            <p:cNvPr id="123" name="Google Shape;12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9376" y="5048574"/>
              <a:ext cx="1175174" cy="1143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4"/>
            <p:cNvSpPr/>
            <p:nvPr/>
          </p:nvSpPr>
          <p:spPr>
            <a:xfrm>
              <a:off x="1981200" y="5266174"/>
              <a:ext cx="12192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4000"/>
                <a:buFont typeface="Arial"/>
                <a:buNone/>
              </a:pPr>
              <a:r>
                <a:rPr lang="en-US" sz="4000">
                  <a:solidFill>
                    <a:srgbClr val="464646"/>
                  </a:solidFill>
                </a:rPr>
                <a:t>Lean into discomfort </a:t>
              </a:r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39376" y="7063333"/>
            <a:ext cx="13214774" cy="1143087"/>
            <a:chOff x="958426" y="6839274"/>
            <a:chExt cx="13214774" cy="1143087"/>
          </a:xfrm>
        </p:grpSpPr>
        <p:pic>
          <p:nvPicPr>
            <p:cNvPr id="126" name="Google Shape;12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8426" y="6839274"/>
              <a:ext cx="1175174" cy="1143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4"/>
            <p:cNvSpPr/>
            <p:nvPr/>
          </p:nvSpPr>
          <p:spPr>
            <a:xfrm>
              <a:off x="1981200" y="7056874"/>
              <a:ext cx="12192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4000"/>
                <a:buFont typeface="Arial"/>
                <a:buNone/>
              </a:pPr>
              <a:r>
                <a:rPr lang="en-US" sz="4000">
                  <a:solidFill>
                    <a:srgbClr val="464646"/>
                  </a:solidFill>
                </a:rPr>
                <a:t>Honor the process</a:t>
              </a:r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939376" y="8689837"/>
            <a:ext cx="13214774" cy="1143087"/>
            <a:chOff x="958426" y="6839274"/>
            <a:chExt cx="13214774" cy="1143087"/>
          </a:xfrm>
        </p:grpSpPr>
        <p:pic>
          <p:nvPicPr>
            <p:cNvPr id="129" name="Google Shape;12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8426" y="6839274"/>
              <a:ext cx="1175174" cy="1143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4"/>
            <p:cNvSpPr/>
            <p:nvPr/>
          </p:nvSpPr>
          <p:spPr>
            <a:xfrm>
              <a:off x="1981200" y="7056874"/>
              <a:ext cx="12192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4000"/>
                <a:buFont typeface="Arial"/>
                <a:buNone/>
              </a:pPr>
              <a:r>
                <a:rPr lang="en-US" sz="4000">
                  <a:solidFill>
                    <a:srgbClr val="464646"/>
                  </a:solidFill>
                </a:rPr>
                <a:t>Offer grace, gratitude and celebration</a:t>
              </a:r>
              <a:endParaRPr>
                <a:solidFill>
                  <a:srgbClr val="464646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d3ccbe813_0_234"/>
          <p:cNvSpPr txBox="1"/>
          <p:nvPr>
            <p:ph type="title"/>
          </p:nvPr>
        </p:nvSpPr>
        <p:spPr>
          <a:xfrm>
            <a:off x="363075" y="-1350175"/>
            <a:ext cx="19679700" cy="44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Action     </a:t>
            </a:r>
            <a:r>
              <a:rPr b="1" lang="en-US" sz="8000">
                <a:solidFill>
                  <a:srgbClr val="464646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endParaRPr b="1" sz="8000">
              <a:solidFill>
                <a:srgbClr val="4646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27d3ccbe813_0_234"/>
          <p:cNvSpPr txBox="1"/>
          <p:nvPr/>
        </p:nvSpPr>
        <p:spPr>
          <a:xfrm>
            <a:off x="10610900" y="4220250"/>
            <a:ext cx="13294200" cy="5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85750" marR="998719" rtl="0" algn="l">
              <a:lnSpc>
                <a:spcPct val="115000"/>
              </a:lnSpc>
              <a:spcBef>
                <a:spcPts val="1872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64646"/>
                </a:solidFill>
              </a:rPr>
              <a:t>Action Learning is successful when: </a:t>
            </a:r>
            <a:endParaRPr sz="4000">
              <a:solidFill>
                <a:srgbClr val="464646"/>
              </a:solidFill>
            </a:endParaRPr>
          </a:p>
          <a:p>
            <a:pPr indent="-768350" lvl="0" marL="857250" marR="998719" rtl="0" algn="l">
              <a:lnSpc>
                <a:spcPct val="115000"/>
              </a:lnSpc>
              <a:spcBef>
                <a:spcPts val="1872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b="1" lang="en-US" sz="4000">
                <a:solidFill>
                  <a:srgbClr val="464646"/>
                </a:solidFill>
              </a:rPr>
              <a:t>Problem </a:t>
            </a:r>
            <a:r>
              <a:rPr lang="en-US" sz="4000">
                <a:solidFill>
                  <a:srgbClr val="464646"/>
                </a:solidFill>
              </a:rPr>
              <a:t>is</a:t>
            </a:r>
            <a:r>
              <a:rPr b="1" lang="en-US" sz="4000">
                <a:solidFill>
                  <a:srgbClr val="464646"/>
                </a:solidFill>
              </a:rPr>
              <a:t> clarified </a:t>
            </a:r>
            <a:endParaRPr b="1" sz="4000">
              <a:solidFill>
                <a:srgbClr val="464646"/>
              </a:solidFill>
            </a:endParaRPr>
          </a:p>
          <a:p>
            <a:pPr indent="-768350" lvl="0" marL="857250" marR="99871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b="1" lang="en-US" sz="4000">
                <a:solidFill>
                  <a:srgbClr val="464646"/>
                </a:solidFill>
              </a:rPr>
              <a:t>Peer exchange is </a:t>
            </a:r>
            <a:r>
              <a:rPr lang="en-US" sz="4000">
                <a:solidFill>
                  <a:srgbClr val="464646"/>
                </a:solidFill>
              </a:rPr>
              <a:t>happening </a:t>
            </a:r>
            <a:endParaRPr sz="4000">
              <a:solidFill>
                <a:srgbClr val="464646"/>
              </a:solidFill>
            </a:endParaRPr>
          </a:p>
          <a:p>
            <a:pPr indent="-768350" lvl="0" marL="857250" marR="99871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b="1" lang="en-US" sz="4000">
                <a:solidFill>
                  <a:srgbClr val="464646"/>
                </a:solidFill>
              </a:rPr>
              <a:t>Solution </a:t>
            </a:r>
            <a:r>
              <a:rPr lang="en-US" sz="4000">
                <a:solidFill>
                  <a:srgbClr val="464646"/>
                </a:solidFill>
              </a:rPr>
              <a:t>is </a:t>
            </a:r>
            <a:r>
              <a:rPr b="1" lang="en-US" sz="4000">
                <a:solidFill>
                  <a:srgbClr val="464646"/>
                </a:solidFill>
              </a:rPr>
              <a:t>action-based </a:t>
            </a:r>
            <a:endParaRPr b="1" sz="4000">
              <a:solidFill>
                <a:srgbClr val="464646"/>
              </a:solidFill>
            </a:endParaRPr>
          </a:p>
          <a:p>
            <a:pPr indent="-768350" lvl="0" marL="857250" marR="99871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Char char="●"/>
            </a:pPr>
            <a:r>
              <a:rPr lang="en-US" sz="4000">
                <a:solidFill>
                  <a:srgbClr val="464646"/>
                </a:solidFill>
              </a:rPr>
              <a:t>Each presenting individual </a:t>
            </a:r>
            <a:r>
              <a:rPr b="1" lang="en-US" sz="4000">
                <a:solidFill>
                  <a:srgbClr val="464646"/>
                </a:solidFill>
              </a:rPr>
              <a:t>makes a commitment of action </a:t>
            </a:r>
            <a:endParaRPr b="1" sz="4000">
              <a:solidFill>
                <a:srgbClr val="464646"/>
              </a:solidFill>
            </a:endParaRPr>
          </a:p>
          <a:p>
            <a:pPr indent="0" lvl="0" marL="0" marR="998719" rtl="0" algn="l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64646"/>
              </a:solidFill>
            </a:endParaRPr>
          </a:p>
        </p:txBody>
      </p:sp>
      <p:sp>
        <p:nvSpPr>
          <p:cNvPr id="137" name="Google Shape;137;g27d3ccbe813_0_234"/>
          <p:cNvSpPr txBox="1"/>
          <p:nvPr/>
        </p:nvSpPr>
        <p:spPr>
          <a:xfrm>
            <a:off x="363075" y="1777050"/>
            <a:ext cx="9219900" cy="114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85750" marR="998719" rtl="0" algn="l">
              <a:lnSpc>
                <a:spcPct val="115000"/>
              </a:lnSpc>
              <a:spcBef>
                <a:spcPts val="1632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EFEF"/>
                </a:solidFill>
              </a:rPr>
              <a:t>Through Action Learning </a:t>
            </a:r>
            <a:r>
              <a:rPr b="1" lang="en-US" sz="4000">
                <a:solidFill>
                  <a:srgbClr val="EFEFEF"/>
                </a:solidFill>
              </a:rPr>
              <a:t>we will</a:t>
            </a:r>
            <a:r>
              <a:rPr lang="en-US" sz="4000">
                <a:solidFill>
                  <a:srgbClr val="EFEFEF"/>
                </a:solidFill>
              </a:rPr>
              <a:t>: </a:t>
            </a:r>
            <a:endParaRPr sz="4000">
              <a:solidFill>
                <a:srgbClr val="EFEFEF"/>
              </a:solidFill>
            </a:endParaRPr>
          </a:p>
          <a:p>
            <a:pPr indent="0" lvl="0" marL="285750" marR="998719" rtl="0" algn="l">
              <a:lnSpc>
                <a:spcPct val="115000"/>
              </a:lnSpc>
              <a:spcBef>
                <a:spcPts val="1632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64646"/>
              </a:solidFill>
            </a:endParaRPr>
          </a:p>
          <a:p>
            <a:pPr indent="-882650" lvl="0" marL="800100" marR="998719" rtl="0" algn="l">
              <a:lnSpc>
                <a:spcPct val="115000"/>
              </a:lnSpc>
              <a:spcBef>
                <a:spcPts val="864"/>
              </a:spcBef>
              <a:spcAft>
                <a:spcPts val="0"/>
              </a:spcAft>
              <a:buClr>
                <a:srgbClr val="EFEFEF"/>
              </a:buClr>
              <a:buSzPts val="4000"/>
              <a:buChar char="●"/>
            </a:pPr>
            <a:r>
              <a:rPr lang="en-US" sz="4000">
                <a:solidFill>
                  <a:srgbClr val="EFEFEF"/>
                </a:solidFill>
              </a:rPr>
              <a:t>Focus first on the </a:t>
            </a:r>
            <a:r>
              <a:rPr b="1" lang="en-US" sz="4000">
                <a:solidFill>
                  <a:srgbClr val="EFEFEF"/>
                </a:solidFill>
              </a:rPr>
              <a:t>right questions</a:t>
            </a:r>
            <a:r>
              <a:rPr lang="en-US" sz="4000">
                <a:solidFill>
                  <a:srgbClr val="EFEFEF"/>
                </a:solidFill>
              </a:rPr>
              <a:t> rather than the "right answers”. </a:t>
            </a:r>
            <a:endParaRPr sz="4000">
              <a:solidFill>
                <a:srgbClr val="EFEFEF"/>
              </a:solidFill>
            </a:endParaRPr>
          </a:p>
          <a:p>
            <a:pPr indent="0" lvl="0" marL="457200" marR="998719" rtl="0" algn="l">
              <a:lnSpc>
                <a:spcPct val="115000"/>
              </a:lnSpc>
              <a:spcBef>
                <a:spcPts val="864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EFEFEF"/>
              </a:solidFill>
            </a:endParaRPr>
          </a:p>
          <a:p>
            <a:pPr indent="-882650" lvl="0" marL="800100" marR="998719" rtl="0" algn="l">
              <a:lnSpc>
                <a:spcPct val="115000"/>
              </a:lnSpc>
              <a:spcBef>
                <a:spcPts val="456"/>
              </a:spcBef>
              <a:spcAft>
                <a:spcPts val="0"/>
              </a:spcAft>
              <a:buClr>
                <a:srgbClr val="EFEFEF"/>
              </a:buClr>
              <a:buSzPts val="4000"/>
              <a:buChar char="●"/>
            </a:pPr>
            <a:r>
              <a:rPr b="1" lang="en-US" sz="4000">
                <a:solidFill>
                  <a:srgbClr val="EFEFEF"/>
                </a:solidFill>
              </a:rPr>
              <a:t>Clarify </a:t>
            </a:r>
            <a:r>
              <a:rPr lang="en-US" sz="4000">
                <a:solidFill>
                  <a:srgbClr val="EFEFEF"/>
                </a:solidFill>
              </a:rPr>
              <a:t>the </a:t>
            </a:r>
            <a:r>
              <a:rPr b="1" lang="en-US" sz="4000">
                <a:solidFill>
                  <a:srgbClr val="EFEFEF"/>
                </a:solidFill>
              </a:rPr>
              <a:t>exact nature </a:t>
            </a:r>
            <a:r>
              <a:rPr lang="en-US" sz="4000">
                <a:solidFill>
                  <a:srgbClr val="EFEFEF"/>
                </a:solidFill>
              </a:rPr>
              <a:t>of the</a:t>
            </a:r>
            <a:r>
              <a:rPr b="1" lang="en-US" sz="4000">
                <a:solidFill>
                  <a:srgbClr val="EFEFEF"/>
                </a:solidFill>
              </a:rPr>
              <a:t> </a:t>
            </a:r>
            <a:r>
              <a:rPr lang="en-US" sz="4000">
                <a:solidFill>
                  <a:srgbClr val="EFEFEF"/>
                </a:solidFill>
              </a:rPr>
              <a:t>problem</a:t>
            </a:r>
            <a:r>
              <a:rPr b="1" lang="en-US" sz="4000">
                <a:solidFill>
                  <a:srgbClr val="EFEFEF"/>
                </a:solidFill>
              </a:rPr>
              <a:t>, </a:t>
            </a:r>
            <a:r>
              <a:rPr lang="en-US" sz="4000">
                <a:solidFill>
                  <a:srgbClr val="EFEFEF"/>
                </a:solidFill>
              </a:rPr>
              <a:t>and </a:t>
            </a:r>
            <a:r>
              <a:rPr b="1" lang="en-US" sz="4000">
                <a:solidFill>
                  <a:srgbClr val="EFEFEF"/>
                </a:solidFill>
              </a:rPr>
              <a:t>explore </a:t>
            </a:r>
            <a:r>
              <a:rPr lang="en-US" sz="4000">
                <a:solidFill>
                  <a:srgbClr val="EFEFEF"/>
                </a:solidFill>
              </a:rPr>
              <a:t>what is</a:t>
            </a:r>
            <a:r>
              <a:rPr b="1" lang="en-US" sz="4000">
                <a:solidFill>
                  <a:srgbClr val="EFEFEF"/>
                </a:solidFill>
              </a:rPr>
              <a:t> known </a:t>
            </a:r>
            <a:r>
              <a:rPr lang="en-US" sz="4000">
                <a:solidFill>
                  <a:srgbClr val="EFEFEF"/>
                </a:solidFill>
              </a:rPr>
              <a:t>and</a:t>
            </a:r>
            <a:r>
              <a:rPr b="1" lang="en-US" sz="4000">
                <a:solidFill>
                  <a:srgbClr val="EFEFEF"/>
                </a:solidFill>
              </a:rPr>
              <a:t> unknown.</a:t>
            </a:r>
            <a:r>
              <a:rPr lang="en-US" sz="4000">
                <a:solidFill>
                  <a:srgbClr val="EFEFEF"/>
                </a:solidFill>
              </a:rPr>
              <a:t> </a:t>
            </a:r>
            <a:endParaRPr sz="4000">
              <a:solidFill>
                <a:srgbClr val="EFEFEF"/>
              </a:solidFill>
            </a:endParaRPr>
          </a:p>
          <a:p>
            <a:pPr indent="0" lvl="0" marL="457200" marR="998719" rtl="0" algn="l">
              <a:lnSpc>
                <a:spcPct val="115000"/>
              </a:lnSpc>
              <a:spcBef>
                <a:spcPts val="456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EFEFEF"/>
              </a:solidFill>
            </a:endParaRPr>
          </a:p>
          <a:p>
            <a:pPr indent="-882650" lvl="0" marL="800100" marR="998719" rtl="0" algn="l">
              <a:lnSpc>
                <a:spcPct val="115000"/>
              </a:lnSpc>
              <a:spcBef>
                <a:spcPts val="456"/>
              </a:spcBef>
              <a:spcAft>
                <a:spcPts val="0"/>
              </a:spcAft>
              <a:buClr>
                <a:srgbClr val="EFEFEF"/>
              </a:buClr>
              <a:buSzPts val="4000"/>
              <a:buChar char="●"/>
            </a:pPr>
            <a:r>
              <a:rPr lang="en-US" sz="4000">
                <a:solidFill>
                  <a:srgbClr val="EFEFEF"/>
                </a:solidFill>
              </a:rPr>
              <a:t>Practice </a:t>
            </a:r>
            <a:r>
              <a:rPr b="1" lang="en-US" sz="4000">
                <a:solidFill>
                  <a:srgbClr val="EFEFEF"/>
                </a:solidFill>
              </a:rPr>
              <a:t>probing </a:t>
            </a:r>
            <a:r>
              <a:rPr lang="en-US" sz="4000">
                <a:solidFill>
                  <a:srgbClr val="EFEFEF"/>
                </a:solidFill>
              </a:rPr>
              <a:t>and </a:t>
            </a:r>
            <a:r>
              <a:rPr b="1" lang="en-US" sz="4000">
                <a:solidFill>
                  <a:srgbClr val="EFEFEF"/>
                </a:solidFill>
              </a:rPr>
              <a:t>powerful questions</a:t>
            </a:r>
            <a:r>
              <a:rPr lang="en-US" sz="4000">
                <a:solidFill>
                  <a:srgbClr val="EFEFEF"/>
                </a:solidFill>
              </a:rPr>
              <a:t> that enrich the learning experience. </a:t>
            </a:r>
            <a:endParaRPr sz="4000">
              <a:solidFill>
                <a:srgbClr val="EFEFEF"/>
              </a:solidFill>
            </a:endParaRPr>
          </a:p>
          <a:p>
            <a:pPr indent="0" lvl="0" marL="457200" marR="998719" rtl="0" algn="l">
              <a:lnSpc>
                <a:spcPct val="115000"/>
              </a:lnSpc>
              <a:spcBef>
                <a:spcPts val="456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EFEFEF"/>
              </a:solidFill>
            </a:endParaRPr>
          </a:p>
          <a:p>
            <a:pPr indent="-882650" lvl="0" marL="800100" marR="998719" rtl="0" algn="l">
              <a:lnSpc>
                <a:spcPct val="115000"/>
              </a:lnSpc>
              <a:spcBef>
                <a:spcPts val="456"/>
              </a:spcBef>
              <a:spcAft>
                <a:spcPts val="0"/>
              </a:spcAft>
              <a:buClr>
                <a:srgbClr val="EFEFEF"/>
              </a:buClr>
              <a:buSzPts val="4000"/>
              <a:buChar char="●"/>
            </a:pPr>
            <a:r>
              <a:rPr lang="en-US" sz="4000">
                <a:solidFill>
                  <a:srgbClr val="EFEFEF"/>
                </a:solidFill>
              </a:rPr>
              <a:t>Ask questions that </a:t>
            </a:r>
            <a:r>
              <a:rPr b="1" lang="en-US" sz="4000">
                <a:solidFill>
                  <a:srgbClr val="EFEFEF"/>
                </a:solidFill>
              </a:rPr>
              <a:t>help </a:t>
            </a:r>
            <a:r>
              <a:rPr lang="en-US" sz="4000">
                <a:solidFill>
                  <a:srgbClr val="EFEFEF"/>
                </a:solidFill>
              </a:rPr>
              <a:t>the problem owner </a:t>
            </a:r>
            <a:r>
              <a:rPr b="1" lang="en-US" sz="4000">
                <a:solidFill>
                  <a:srgbClr val="EFEFEF"/>
                </a:solidFill>
              </a:rPr>
              <a:t>develop </a:t>
            </a:r>
            <a:r>
              <a:rPr lang="en-US" sz="4000">
                <a:solidFill>
                  <a:srgbClr val="EFEFEF"/>
                </a:solidFill>
              </a:rPr>
              <a:t>solutions rather than gathering information to solve it for them. 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3ccbe813_0_45"/>
          <p:cNvSpPr txBox="1"/>
          <p:nvPr>
            <p:ph type="title"/>
          </p:nvPr>
        </p:nvSpPr>
        <p:spPr>
          <a:xfrm>
            <a:off x="1206497" y="-975570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7050" lIns="134075" spcFirstLastPara="1" rIns="134075" wrap="square" tIns="67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0300"/>
              <a:buFont typeface="Arial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Asking Powerful Questions 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g27d3ccbe813_0_45"/>
          <p:cNvSpPr/>
          <p:nvPr/>
        </p:nvSpPr>
        <p:spPr>
          <a:xfrm>
            <a:off x="862741" y="2528392"/>
            <a:ext cx="17868900" cy="9937200"/>
          </a:xfrm>
          <a:prstGeom prst="triangle">
            <a:avLst>
              <a:gd fmla="val 50000" name="adj"/>
            </a:avLst>
          </a:prstGeom>
          <a:solidFill>
            <a:srgbClr val="566875"/>
          </a:solidFill>
          <a:ln>
            <a:noFill/>
          </a:ln>
        </p:spPr>
        <p:txBody>
          <a:bodyPr anchorCtr="0" anchor="ctr" bIns="223475" lIns="223475" spcFirstLastPara="1" rIns="223475" wrap="square" tIns="223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006666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144" name="Google Shape;144;g27d3ccbe813_0_45"/>
          <p:cNvCxnSpPr/>
          <p:nvPr/>
        </p:nvCxnSpPr>
        <p:spPr>
          <a:xfrm>
            <a:off x="6513275" y="5840760"/>
            <a:ext cx="6639300" cy="19800"/>
          </a:xfrm>
          <a:prstGeom prst="straightConnector1">
            <a:avLst/>
          </a:prstGeom>
          <a:noFill/>
          <a:ln cap="flat" cmpd="sng" w="28575">
            <a:solidFill>
              <a:srgbClr val="51B8B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g27d3ccbe813_0_45"/>
          <p:cNvCxnSpPr/>
          <p:nvPr/>
        </p:nvCxnSpPr>
        <p:spPr>
          <a:xfrm flipH="1" rot="10800000">
            <a:off x="5183475" y="7424780"/>
            <a:ext cx="9120900" cy="600"/>
          </a:xfrm>
          <a:prstGeom prst="straightConnector1">
            <a:avLst/>
          </a:prstGeom>
          <a:noFill/>
          <a:ln cap="flat" cmpd="sng" w="28575">
            <a:solidFill>
              <a:srgbClr val="51B8B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g27d3ccbe813_0_45"/>
          <p:cNvCxnSpPr/>
          <p:nvPr/>
        </p:nvCxnSpPr>
        <p:spPr>
          <a:xfrm>
            <a:off x="3838501" y="9009112"/>
            <a:ext cx="11809500" cy="11400"/>
          </a:xfrm>
          <a:prstGeom prst="straightConnector1">
            <a:avLst/>
          </a:prstGeom>
          <a:noFill/>
          <a:ln cap="flat" cmpd="sng" w="28575">
            <a:solidFill>
              <a:srgbClr val="51B8B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g27d3ccbe813_0_45"/>
          <p:cNvCxnSpPr/>
          <p:nvPr/>
        </p:nvCxnSpPr>
        <p:spPr>
          <a:xfrm>
            <a:off x="2351541" y="10760074"/>
            <a:ext cx="14832900" cy="11400"/>
          </a:xfrm>
          <a:prstGeom prst="straightConnector1">
            <a:avLst/>
          </a:prstGeom>
          <a:noFill/>
          <a:ln cap="flat" cmpd="sng" w="28575">
            <a:solidFill>
              <a:srgbClr val="51B8B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g27d3ccbe813_0_45"/>
          <p:cNvSpPr txBox="1"/>
          <p:nvPr/>
        </p:nvSpPr>
        <p:spPr>
          <a:xfrm>
            <a:off x="13920192" y="3536504"/>
            <a:ext cx="5175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1B8B8"/>
                </a:solidFill>
              </a:rPr>
              <a:t>More Powerful </a:t>
            </a:r>
            <a:endParaRPr b="1" i="0" sz="4400" u="none" cap="none" strike="noStrike">
              <a:solidFill>
                <a:srgbClr val="51B8B8"/>
              </a:solidFill>
            </a:endParaRPr>
          </a:p>
        </p:txBody>
      </p:sp>
      <p:sp>
        <p:nvSpPr>
          <p:cNvPr id="149" name="Google Shape;149;g27d3ccbe813_0_45"/>
          <p:cNvSpPr txBox="1"/>
          <p:nvPr/>
        </p:nvSpPr>
        <p:spPr>
          <a:xfrm>
            <a:off x="18113933" y="9084814"/>
            <a:ext cx="61191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1B8B8"/>
                </a:solidFill>
              </a:rPr>
              <a:t>Less Powerful </a:t>
            </a:r>
            <a:endParaRPr b="1" i="0" sz="4400" u="none" cap="none" strike="noStrike">
              <a:solidFill>
                <a:srgbClr val="51B8B8"/>
              </a:solidFill>
            </a:endParaRPr>
          </a:p>
        </p:txBody>
      </p:sp>
      <p:sp>
        <p:nvSpPr>
          <p:cNvPr id="150" name="Google Shape;150;g27d3ccbe813_0_45"/>
          <p:cNvSpPr txBox="1"/>
          <p:nvPr/>
        </p:nvSpPr>
        <p:spPr>
          <a:xfrm>
            <a:off x="14418925" y="4589152"/>
            <a:ext cx="42729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51B8B8"/>
                </a:solidFill>
              </a:rPr>
              <a:t>Open </a:t>
            </a:r>
            <a:endParaRPr i="0" sz="3200" u="none" cap="none" strike="noStrike">
              <a:solidFill>
                <a:srgbClr val="51B8B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51B8B8"/>
                </a:solidFill>
              </a:rPr>
              <a:t>Concise</a:t>
            </a:r>
            <a:endParaRPr i="0" sz="3200" u="none" cap="none" strike="noStrike">
              <a:solidFill>
                <a:srgbClr val="51B8B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51B8B8"/>
                </a:solidFill>
              </a:rPr>
              <a:t>Expansive</a:t>
            </a:r>
            <a:endParaRPr i="0" sz="3200" u="none" cap="none" strike="noStrike">
              <a:solidFill>
                <a:srgbClr val="51B8B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51B8B8"/>
                </a:solidFill>
              </a:rPr>
              <a:t>Learning</a:t>
            </a:r>
            <a:endParaRPr i="0" sz="3400" u="none" cap="none" strike="noStrike">
              <a:solidFill>
                <a:srgbClr val="51B8B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51B8B8"/>
                </a:solidFill>
              </a:rPr>
              <a:t>Curious</a:t>
            </a:r>
            <a:endParaRPr i="0" sz="2900" u="none" cap="none" strike="noStrike">
              <a:solidFill>
                <a:srgbClr val="51B8B8"/>
              </a:solidFill>
            </a:endParaRPr>
          </a:p>
        </p:txBody>
      </p:sp>
      <p:sp>
        <p:nvSpPr>
          <p:cNvPr id="151" name="Google Shape;151;g27d3ccbe813_0_45"/>
          <p:cNvSpPr txBox="1"/>
          <p:nvPr/>
        </p:nvSpPr>
        <p:spPr>
          <a:xfrm>
            <a:off x="18894949" y="9751786"/>
            <a:ext cx="2928900" cy="22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rgbClr val="51B8B8"/>
                </a:solidFill>
              </a:rPr>
              <a:t>Judging </a:t>
            </a:r>
            <a:endParaRPr i="0" sz="2900" u="none" cap="none" strike="noStrike">
              <a:solidFill>
                <a:srgbClr val="51B8B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rgbClr val="51B8B8"/>
                </a:solidFill>
              </a:rPr>
              <a:t>Leading</a:t>
            </a:r>
            <a:endParaRPr i="0" sz="2900" u="none" cap="none" strike="noStrike">
              <a:solidFill>
                <a:srgbClr val="51B8B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rgbClr val="51B8B8"/>
                </a:solidFill>
              </a:rPr>
              <a:t>Wordy </a:t>
            </a:r>
            <a:endParaRPr i="0" sz="2900" u="none" cap="none" strike="noStrike">
              <a:solidFill>
                <a:srgbClr val="51B8B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rgbClr val="51B8B8"/>
                </a:solidFill>
              </a:rPr>
              <a:t>Closed</a:t>
            </a:r>
            <a:endParaRPr i="0" sz="2900" u="none" cap="none" strike="noStrike">
              <a:solidFill>
                <a:srgbClr val="51B8B8"/>
              </a:solidFill>
            </a:endParaRPr>
          </a:p>
        </p:txBody>
      </p:sp>
      <p:sp>
        <p:nvSpPr>
          <p:cNvPr id="152" name="Google Shape;152;g27d3ccbe813_0_45"/>
          <p:cNvSpPr txBox="1"/>
          <p:nvPr/>
        </p:nvSpPr>
        <p:spPr>
          <a:xfrm>
            <a:off x="8177704" y="4544616"/>
            <a:ext cx="32895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3F3F3"/>
                </a:solidFill>
                <a:latin typeface="Public Sans"/>
                <a:ea typeface="Public Sans"/>
                <a:cs typeface="Public Sans"/>
                <a:sym typeface="Public Sans"/>
              </a:rPr>
              <a:t>What</a:t>
            </a:r>
            <a:endParaRPr b="1" i="0" sz="4900" u="none" cap="none" strike="noStrike">
              <a:solidFill>
                <a:srgbClr val="F3F3F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3" name="Google Shape;153;g27d3ccbe813_0_45"/>
          <p:cNvSpPr txBox="1"/>
          <p:nvPr/>
        </p:nvSpPr>
        <p:spPr>
          <a:xfrm>
            <a:off x="7193773" y="6160456"/>
            <a:ext cx="52569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3F3F3"/>
                </a:solidFill>
                <a:latin typeface="Public Sans"/>
                <a:ea typeface="Public Sans"/>
                <a:cs typeface="Public Sans"/>
                <a:sym typeface="Public Sans"/>
              </a:rPr>
              <a:t>How</a:t>
            </a:r>
            <a:endParaRPr b="1" i="0" sz="4900" u="none" cap="none" strike="noStrike">
              <a:solidFill>
                <a:srgbClr val="F3F3F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4" name="Google Shape;154;g27d3ccbe813_0_45"/>
          <p:cNvSpPr txBox="1"/>
          <p:nvPr/>
        </p:nvSpPr>
        <p:spPr>
          <a:xfrm>
            <a:off x="6459128" y="7776296"/>
            <a:ext cx="67263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3F3F3"/>
                </a:solidFill>
                <a:latin typeface="Public Sans"/>
                <a:ea typeface="Public Sans"/>
                <a:cs typeface="Public Sans"/>
                <a:sym typeface="Public Sans"/>
              </a:rPr>
              <a:t>Who, When, Where</a:t>
            </a:r>
            <a:endParaRPr b="1" i="0" sz="4900" u="none" cap="none" strike="noStrike">
              <a:solidFill>
                <a:srgbClr val="F3F3F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5" name="Google Shape;155;g27d3ccbe813_0_45"/>
          <p:cNvSpPr txBox="1"/>
          <p:nvPr/>
        </p:nvSpPr>
        <p:spPr>
          <a:xfrm>
            <a:off x="5450576" y="9392136"/>
            <a:ext cx="87432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3F3F3"/>
                </a:solidFill>
                <a:latin typeface="Public Sans"/>
                <a:ea typeface="Public Sans"/>
                <a:cs typeface="Public Sans"/>
                <a:sym typeface="Public Sans"/>
              </a:rPr>
              <a:t>Have you, Did you, Do you</a:t>
            </a:r>
            <a:endParaRPr b="1" i="0" sz="4900" u="none" cap="none" strike="noStrike">
              <a:solidFill>
                <a:srgbClr val="F3F3F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6" name="Google Shape;156;g27d3ccbe813_0_45"/>
          <p:cNvSpPr txBox="1"/>
          <p:nvPr/>
        </p:nvSpPr>
        <p:spPr>
          <a:xfrm>
            <a:off x="2351544" y="11007974"/>
            <a:ext cx="147567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3F3F3"/>
                </a:solidFill>
                <a:latin typeface="Public Sans"/>
                <a:ea typeface="Public Sans"/>
                <a:cs typeface="Public Sans"/>
                <a:sym typeface="Public Sans"/>
              </a:rPr>
              <a:t>Why didn’t you, Why would you</a:t>
            </a:r>
            <a:endParaRPr b="1" i="0" sz="4900" u="none" cap="none" strike="noStrike">
              <a:solidFill>
                <a:srgbClr val="F3F3F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d3ccbe813_0_64"/>
          <p:cNvSpPr txBox="1"/>
          <p:nvPr>
            <p:ph type="title"/>
          </p:nvPr>
        </p:nvSpPr>
        <p:spPr>
          <a:xfrm>
            <a:off x="1206497" y="-823170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7050" lIns="134075" spcFirstLastPara="1" rIns="134075" wrap="square" tIns="6705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Font typeface="Public Sans"/>
              <a:buNone/>
            </a:pPr>
            <a:r>
              <a:rPr b="1" lang="en-US" sz="8000">
                <a:latin typeface="Montserrat"/>
                <a:ea typeface="Montserrat"/>
                <a:cs typeface="Montserrat"/>
                <a:sym typeface="Montserrat"/>
              </a:rPr>
              <a:t>Sample Powerful Questions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g27d3ccbe813_0_64"/>
          <p:cNvSpPr txBox="1"/>
          <p:nvPr>
            <p:ph idx="4294967295" type="body"/>
          </p:nvPr>
        </p:nvSpPr>
        <p:spPr>
          <a:xfrm>
            <a:off x="285667" y="3468500"/>
            <a:ext cx="23359200" cy="82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050" lIns="134075" spcFirstLastPara="1" rIns="134075" wrap="square" tIns="67050">
            <a:normAutofit/>
          </a:bodyPr>
          <a:lstStyle/>
          <a:p>
            <a:pPr indent="-781050" lvl="0" marL="838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5500"/>
              <a:buChar char="▪"/>
            </a:pPr>
            <a:r>
              <a:rPr lang="en-US" sz="4000">
                <a:solidFill>
                  <a:srgbClr val="464646"/>
                </a:solidFill>
              </a:rPr>
              <a:t>Gather Information: 			Where are you stuck?</a:t>
            </a:r>
            <a:endParaRPr sz="4000">
              <a:solidFill>
                <a:srgbClr val="464646"/>
              </a:solidFill>
            </a:endParaRPr>
          </a:p>
          <a:p>
            <a:pPr indent="-781050" lvl="0" marL="838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64646"/>
              </a:buClr>
              <a:buSzPts val="5500"/>
              <a:buChar char="▪"/>
            </a:pPr>
            <a:r>
              <a:rPr lang="en-US" sz="4000">
                <a:solidFill>
                  <a:srgbClr val="464646"/>
                </a:solidFill>
              </a:rPr>
              <a:t>Increase Awareness:		What are you feeling?</a:t>
            </a:r>
            <a:endParaRPr sz="4000">
              <a:solidFill>
                <a:srgbClr val="464646"/>
              </a:solidFill>
            </a:endParaRPr>
          </a:p>
          <a:p>
            <a:pPr indent="-781050" lvl="0" marL="838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64646"/>
              </a:buClr>
              <a:buSzPts val="5500"/>
              <a:buChar char="▪"/>
            </a:pPr>
            <a:r>
              <a:rPr lang="en-US" sz="4000">
                <a:solidFill>
                  <a:srgbClr val="464646"/>
                </a:solidFill>
              </a:rPr>
              <a:t>Expand Thinking:				What would the ideal outcome be? Look like?</a:t>
            </a:r>
            <a:endParaRPr sz="4000">
              <a:solidFill>
                <a:srgbClr val="464646"/>
              </a:solidFill>
            </a:endParaRPr>
          </a:p>
          <a:p>
            <a:pPr indent="-781050" lvl="0" marL="838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64646"/>
              </a:buClr>
              <a:buSzPts val="5500"/>
              <a:buChar char="▪"/>
            </a:pPr>
            <a:r>
              <a:rPr lang="en-US" sz="4000">
                <a:solidFill>
                  <a:srgbClr val="464646"/>
                </a:solidFill>
              </a:rPr>
              <a:t>Promote Action:					What are you willing to change?</a:t>
            </a:r>
            <a:endParaRPr sz="4000">
              <a:solidFill>
                <a:srgbClr val="464646"/>
              </a:solidFill>
            </a:endParaRPr>
          </a:p>
          <a:p>
            <a:pPr indent="-781050" lvl="0" marL="838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64646"/>
              </a:buClr>
              <a:buSzPts val="5500"/>
              <a:buChar char="▪"/>
            </a:pPr>
            <a:r>
              <a:rPr lang="en-US" sz="4000">
                <a:solidFill>
                  <a:srgbClr val="464646"/>
                </a:solidFill>
              </a:rPr>
              <a:t>Focus on Learning:			</a:t>
            </a:r>
            <a:r>
              <a:rPr lang="en-US" sz="4000">
                <a:solidFill>
                  <a:srgbClr val="464646"/>
                </a:solidFill>
              </a:rPr>
              <a:t>If you could do it over, what would you do?</a:t>
            </a:r>
            <a:endParaRPr sz="4000">
              <a:solidFill>
                <a:srgbClr val="46464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Yanni Deconescu</dc:creator>
</cp:coreProperties>
</file>