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4"/>
    <p:sldMasterId id="2147483711" r:id="rId5"/>
  </p:sldMasterIdLst>
  <p:notesMasterIdLst>
    <p:notesMasterId r:id="rId35"/>
  </p:notesMasterIdLst>
  <p:sldIdLst>
    <p:sldId id="256" r:id="rId6"/>
    <p:sldId id="277" r:id="rId7"/>
    <p:sldId id="278" r:id="rId8"/>
    <p:sldId id="493" r:id="rId9"/>
    <p:sldId id="527" r:id="rId10"/>
    <p:sldId id="495" r:id="rId11"/>
    <p:sldId id="494" r:id="rId12"/>
    <p:sldId id="258" r:id="rId13"/>
    <p:sldId id="270" r:id="rId14"/>
    <p:sldId id="2384" r:id="rId15"/>
    <p:sldId id="496" r:id="rId16"/>
    <p:sldId id="279" r:id="rId17"/>
    <p:sldId id="497" r:id="rId18"/>
    <p:sldId id="498" r:id="rId19"/>
    <p:sldId id="499" r:id="rId20"/>
    <p:sldId id="281" r:id="rId21"/>
    <p:sldId id="2390" r:id="rId22"/>
    <p:sldId id="2391" r:id="rId23"/>
    <p:sldId id="283" r:id="rId24"/>
    <p:sldId id="2388" r:id="rId25"/>
    <p:sldId id="2389" r:id="rId26"/>
    <p:sldId id="2386" r:id="rId27"/>
    <p:sldId id="2387" r:id="rId28"/>
    <p:sldId id="285" r:id="rId29"/>
    <p:sldId id="267" r:id="rId30"/>
    <p:sldId id="500" r:id="rId31"/>
    <p:sldId id="501" r:id="rId32"/>
    <p:sldId id="271" r:id="rId33"/>
    <p:sldId id="280" r:id="rId3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1pPr>
    <a:lvl2pPr marL="0" marR="0" indent="1714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2pPr>
    <a:lvl3pPr marL="0" marR="0" indent="3429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3pPr>
    <a:lvl4pPr marL="0" marR="0" indent="5143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4pPr>
    <a:lvl5pPr marL="0" marR="0" indent="6858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5pPr>
    <a:lvl6pPr marL="0" marR="0" indent="8572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6pPr>
    <a:lvl7pPr marL="0" marR="0" indent="10287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7pPr>
    <a:lvl8pPr marL="0" marR="0" indent="120015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8pPr>
    <a:lvl9pPr marL="0" marR="0" indent="13716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2"/>
    <a:srgbClr val="001F5C"/>
    <a:srgbClr val="DBF5FF"/>
    <a:srgbClr val="FF2E18"/>
    <a:srgbClr val="004F91"/>
    <a:srgbClr val="81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7C8BB-8A9C-5946-A358-32F1A09B3D04}" v="106" dt="2023-09-19T14:28:42.3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1"/>
    <p:restoredTop sz="61061"/>
  </p:normalViewPr>
  <p:slideViewPr>
    <p:cSldViewPr snapToGrid="0">
      <p:cViewPr>
        <p:scale>
          <a:sx n="96" d="100"/>
          <a:sy n="96" d="100"/>
        </p:scale>
        <p:origin x="5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pitchFamily="2" charset="0"/>
              </a:rPr>
            </a:br>
            <a:endParaRPr lang="en-US" dirty="0">
              <a:effectLst/>
              <a:latin typeface="Helvetica" pitchFamily="2" charset="0"/>
            </a:endParaRPr>
          </a:p>
          <a:p>
            <a:r>
              <a:rPr lang="en-US" dirty="0">
                <a:solidFill>
                  <a:srgbClr val="221E1F"/>
                </a:solidFill>
                <a:effectLst/>
                <a:latin typeface="Helvetica" pitchFamily="2" charset="0"/>
              </a:rPr>
              <a:t>1) provides an orientation to TPM as a framework for organizing employers and talent supply chain partnerships that create shared value for learners, education and workforce providers, and employers; (2) explains how TPM can be used to improve communication and promote shared understanding between employers and the CTE community; and (3) describes how TPM can be leveraged as a transformative approach for engaging employers in CTE program design, delivery, and improvement, especially in ways that expand equity and diversity </a:t>
            </a:r>
          </a:p>
          <a:p>
            <a:endParaRPr lang="en-US" dirty="0"/>
          </a:p>
        </p:txBody>
      </p:sp>
    </p:spTree>
    <p:extLst>
      <p:ext uri="{BB962C8B-B14F-4D97-AF65-F5344CB8AC3E}">
        <p14:creationId xmlns:p14="http://schemas.microsoft.com/office/powerpoint/2010/main" val="146978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Due to critical healthcare skills shortages in the region, the Greater Phoenix Chamber Foundation organized the Hospital Workforce Collaborative using TPM. Traditional labor market data indicated that the lack of medical assistants was the hospitals’ major pain point. However, data produced by the collaborative members themselves using the TPM framework revealed their greatest need was actually in developing and retaining nurses in six specialty practice areas; occupations that were not even reflected in traditional labor market information tools. </a:t>
            </a:r>
          </a:p>
          <a:p>
            <a:r>
              <a:rPr lang="en-US" dirty="0">
                <a:solidFill>
                  <a:srgbClr val="ED7524"/>
                </a:solidFill>
                <a:effectLst/>
                <a:latin typeface="Helvetica" pitchFamily="2" charset="0"/>
              </a:rPr>
              <a:t>The collaborative of employers established a partnership with the Maricopa County Community College District (MCCCD). In addition to using the TPM framework to determine the focus of the collaborative, they used it to assess the facilities and resources needed to deliver specialty nursing training across the district’s 10 community colleges. This planning process identified a need for additional simulation facilities and labs that can meet the needs of the employer collaborative and region. </a:t>
            </a:r>
          </a:p>
          <a:p>
            <a:r>
              <a:rPr lang="en-US" dirty="0">
                <a:solidFill>
                  <a:srgbClr val="ED7524"/>
                </a:solidFill>
                <a:effectLst/>
                <a:latin typeface="Helvetica" pitchFamily="2" charset="0"/>
              </a:rPr>
              <a:t>Through coordination and support of the collaborative and business community, MCCCD was able to secure an appropriation of $5.8 million from the state legislature to develop a new clinical simulation facility. The leadership of the collaborative in the planning and need assessment process paid off. </a:t>
            </a:r>
          </a:p>
          <a:p>
            <a:r>
              <a:rPr lang="en-US" dirty="0">
                <a:solidFill>
                  <a:srgbClr val="ED7524"/>
                </a:solidFill>
                <a:effectLst/>
                <a:latin typeface="Helvetica" pitchFamily="2" charset="0"/>
              </a:rPr>
              <a:t>The program boasts a potential for graduating up to 300 students by 2021, doubling the current number of nursing students in the region. Combined with an increase of at least five new programs and multiple tracts for upskilling existing working nurses, the potential for growth of the healthcare workforce in Arizona is extraordinary. </a:t>
            </a:r>
          </a:p>
          <a:p>
            <a:r>
              <a:rPr lang="en-US" b="1" dirty="0">
                <a:solidFill>
                  <a:srgbClr val="ED7524"/>
                </a:solidFill>
                <a:effectLst/>
                <a:latin typeface="Helvetica" pitchFamily="2" charset="0"/>
              </a:rPr>
              <a:t>https://</a:t>
            </a:r>
            <a:r>
              <a:rPr lang="en-US" b="1" dirty="0" err="1">
                <a:solidFill>
                  <a:srgbClr val="ED7524"/>
                </a:solidFill>
                <a:effectLst/>
                <a:latin typeface="Helvetica" pitchFamily="2" charset="0"/>
              </a:rPr>
              <a:t>www.forwardontalent.org</a:t>
            </a:r>
            <a:r>
              <a:rPr lang="en-US" b="1" dirty="0">
                <a:solidFill>
                  <a:srgbClr val="ED7524"/>
                </a:solidFill>
                <a:effectLst/>
                <a:latin typeface="Helvetica" pitchFamily="2" charset="0"/>
              </a:rPr>
              <a:t>/stories/hospital-workforce-collaborative/ </a:t>
            </a:r>
            <a:endParaRPr lang="en-US" dirty="0">
              <a:solidFill>
                <a:srgbClr val="ED7524"/>
              </a:solidFill>
              <a:effectLst/>
              <a:latin typeface="Helvetica" pitchFamily="2" charset="0"/>
            </a:endParaRPr>
          </a:p>
          <a:p>
            <a:endParaRPr lang="en-US" dirty="0"/>
          </a:p>
        </p:txBody>
      </p:sp>
    </p:spTree>
    <p:extLst>
      <p:ext uri="{BB962C8B-B14F-4D97-AF65-F5344CB8AC3E}">
        <p14:creationId xmlns:p14="http://schemas.microsoft.com/office/powerpoint/2010/main" val="185776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TPM can strengthen the comprehensive local needs assessment (CLNA) by: </a:t>
            </a:r>
          </a:p>
          <a:p>
            <a:r>
              <a:rPr lang="en-US" b="1" dirty="0">
                <a:solidFill>
                  <a:srgbClr val="ED7524"/>
                </a:solidFill>
                <a:effectLst/>
                <a:latin typeface="Helvetica" pitchFamily="2" charset="0"/>
              </a:rPr>
              <a:t>Strategy 1: </a:t>
            </a:r>
            <a:r>
              <a:rPr lang="en-US" dirty="0">
                <a:solidFill>
                  <a:srgbClr val="ED7524"/>
                </a:solidFill>
                <a:effectLst/>
                <a:latin typeface="Helvetica" pitchFamily="2" charset="0"/>
              </a:rPr>
              <a:t>Establishing employer collaboratives that can actively participate in the needs assessment process and identify the most critical in-demand jobs at the state and local levels. </a:t>
            </a:r>
          </a:p>
          <a:p>
            <a:r>
              <a:rPr lang="en-US" b="1" dirty="0">
                <a:solidFill>
                  <a:srgbClr val="ED7524"/>
                </a:solidFill>
                <a:effectLst/>
                <a:latin typeface="Helvetica" pitchFamily="2" charset="0"/>
              </a:rPr>
              <a:t>Strategy 2: </a:t>
            </a:r>
            <a:r>
              <a:rPr lang="en-US" dirty="0">
                <a:solidFill>
                  <a:srgbClr val="ED7524"/>
                </a:solidFill>
                <a:effectLst/>
                <a:latin typeface="Helvetica" pitchFamily="2" charset="0"/>
              </a:rPr>
              <a:t>Providing more up-to-date and detailed information on projected job openings for these jobs and the lead times for filling them, that can be used in establishing local program of study priorities. </a:t>
            </a:r>
          </a:p>
          <a:p>
            <a:r>
              <a:rPr lang="en-US" b="1" dirty="0">
                <a:solidFill>
                  <a:srgbClr val="ED7524"/>
                </a:solidFill>
                <a:effectLst/>
                <a:latin typeface="Helvetica" pitchFamily="2" charset="0"/>
              </a:rPr>
              <a:t>Strategy 3: </a:t>
            </a:r>
            <a:r>
              <a:rPr lang="en-US" dirty="0">
                <a:solidFill>
                  <a:srgbClr val="ED7524"/>
                </a:solidFill>
                <a:effectLst/>
                <a:latin typeface="Helvetica" pitchFamily="2" charset="0"/>
              </a:rPr>
              <a:t>Providing detailed information on hiring requirements, including competency and credential requirements that can be used to identify industry-recognized credentials and define the competencies and credentials addressed in CTE programs of study. </a:t>
            </a:r>
          </a:p>
          <a:p>
            <a:r>
              <a:rPr lang="en-US" b="1" dirty="0">
                <a:solidFill>
                  <a:srgbClr val="ED7524"/>
                </a:solidFill>
                <a:effectLst/>
                <a:latin typeface="Helvetica" pitchFamily="2" charset="0"/>
              </a:rPr>
              <a:t>Strategy 4: </a:t>
            </a:r>
            <a:r>
              <a:rPr lang="en-US" dirty="0">
                <a:solidFill>
                  <a:srgbClr val="ED7524"/>
                </a:solidFill>
                <a:effectLst/>
                <a:latin typeface="Helvetica" pitchFamily="2" charset="0"/>
              </a:rPr>
              <a:t>Providing a new and more accurate approach to supply-demand analysis and determining which existing CTE programs are actually supplying qualified talent for in-demand jobs within their local areas and the capacity of these programs to meet projected future demand.</a:t>
            </a:r>
          </a:p>
          <a:p>
            <a:endParaRPr lang="en-US" dirty="0"/>
          </a:p>
        </p:txBody>
      </p:sp>
    </p:spTree>
    <p:extLst>
      <p:ext uri="{BB962C8B-B14F-4D97-AF65-F5344CB8AC3E}">
        <p14:creationId xmlns:p14="http://schemas.microsoft.com/office/powerpoint/2010/main" val="110537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Northern Kentucky, a manufacturing partnership used TPM to identify Gateway Community and Technical College as a preferred provider of machinist talent. The TPM framework enabled the employer collaborative to better organize and communicate their hiring requirement as part of the program design and implementation process. Equipped with this data, Gateway was able to transform a traditional machinist program into an employer-led enhanced operator program. </a:t>
            </a:r>
          </a:p>
          <a:p>
            <a:r>
              <a:rPr lang="en-US" dirty="0">
                <a:solidFill>
                  <a:srgbClr val="ED7524"/>
                </a:solidFill>
                <a:effectLst/>
                <a:latin typeface="Helvetica" pitchFamily="2" charset="0"/>
              </a:rPr>
              <a:t>Using the competency and skill-based hiring requirements agreed to by the collaborative, the employer partners were able to engage in a competency and curriculum mapping process with Gateway. In addition to improving alignment, the partners were able to identify numerous areas of duplication where employers were better positioned to cover as part of their onboarding processes. The result: reduced time and cost in delivering the program. By employers using the TPM framework to define and prioritize the competencies needed to meet industry requirements, Gateway was able to target its coursework to give students the right level of information in the most efficient timeframe. From there, employers could provide more targeted onboarding processes to get employees to full productivity in an effective and efficient manner. </a:t>
            </a:r>
          </a:p>
          <a:p>
            <a:r>
              <a:rPr lang="en-US" dirty="0">
                <a:solidFill>
                  <a:srgbClr val="ED7524"/>
                </a:solidFill>
                <a:effectLst/>
                <a:latin typeface="Helvetica" pitchFamily="2" charset="0"/>
              </a:rPr>
              <a:t>As a result, the newly minted operator program went from a one-year completion time to 14 weeks, and the cost was cut by close to half (from $5,000 to $2,588). With a focus on competency-based learning, program completers were able to finish the program well-equipped to meet the employers’ needs. After several iterations of continuous improvement, one thing has not changed: employers drive the curriculum conversation from beginning to end to ensure Gateway provides students training for the most relevant industry skills. </a:t>
            </a:r>
          </a:p>
          <a:p>
            <a:r>
              <a:rPr lang="en-US" b="1" dirty="0">
                <a:solidFill>
                  <a:srgbClr val="ED7524"/>
                </a:solidFill>
                <a:effectLst/>
                <a:latin typeface="Helvetica" pitchFamily="2" charset="0"/>
              </a:rPr>
              <a:t>https://</a:t>
            </a:r>
            <a:r>
              <a:rPr lang="en-US" b="1" dirty="0" err="1">
                <a:solidFill>
                  <a:srgbClr val="ED7524"/>
                </a:solidFill>
                <a:effectLst/>
                <a:latin typeface="Helvetica" pitchFamily="2" charset="0"/>
              </a:rPr>
              <a:t>www.forwardontalent.org</a:t>
            </a:r>
            <a:r>
              <a:rPr lang="en-US" b="1" dirty="0">
                <a:solidFill>
                  <a:srgbClr val="ED7524"/>
                </a:solidFill>
                <a:effectLst/>
                <a:latin typeface="Helvetica" pitchFamily="2" charset="0"/>
              </a:rPr>
              <a:t>/stories/</a:t>
            </a:r>
            <a:r>
              <a:rPr lang="en-US" b="1" dirty="0" err="1">
                <a:solidFill>
                  <a:srgbClr val="ED7524"/>
                </a:solidFill>
                <a:effectLst/>
                <a:latin typeface="Helvetica" pitchFamily="2" charset="0"/>
              </a:rPr>
              <a:t>scjohnson</a:t>
            </a:r>
            <a:r>
              <a:rPr lang="en-US" b="1" dirty="0">
                <a:solidFill>
                  <a:srgbClr val="ED7524"/>
                </a:solidFill>
                <a:effectLst/>
                <a:latin typeface="Helvetica" pitchFamily="2" charset="0"/>
              </a:rPr>
              <a:t>/ </a:t>
            </a:r>
            <a:endParaRPr lang="en-US" dirty="0">
              <a:solidFill>
                <a:srgbClr val="ED7524"/>
              </a:solidFill>
              <a:effectLst/>
              <a:latin typeface="Helvetica" pitchFamily="2" charset="0"/>
            </a:endParaRPr>
          </a:p>
          <a:p>
            <a:endParaRPr lang="en-US" dirty="0"/>
          </a:p>
        </p:txBody>
      </p:sp>
    </p:spTree>
    <p:extLst>
      <p:ext uri="{BB962C8B-B14F-4D97-AF65-F5344CB8AC3E}">
        <p14:creationId xmlns:p14="http://schemas.microsoft.com/office/powerpoint/2010/main" val="225260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Northern Kentucky, a manufacturing partnership used TPM to identify Gateway Community and Technical College as a preferred provider of machinist talent. The TPM framework enabled the employer collaborative to better organize and communicate their hiring requirement as part of the program design and implementation process. Equipped with this data, Gateway was able to transform a traditional machinist program into an employer-led enhanced operator program. </a:t>
            </a:r>
          </a:p>
          <a:p>
            <a:r>
              <a:rPr lang="en-US" dirty="0">
                <a:solidFill>
                  <a:srgbClr val="ED7524"/>
                </a:solidFill>
                <a:effectLst/>
                <a:latin typeface="Helvetica" pitchFamily="2" charset="0"/>
              </a:rPr>
              <a:t>Using the competency and skill-based hiring requirements agreed to by the collaborative, the employer partners were able to engage in a competency and curriculum mapping process with Gateway. In addition to improving alignment, the partners were able to identify numerous areas of duplication where employers were better positioned to cover as part of their onboarding processes. The result: reduced time and cost in delivering the program. By employers using the TPM framework to define and prioritize the competencies needed to meet industry requirements, Gateway was able to target its coursework to give students the right level of information in the most efficient timeframe. From there, employers could provide more targeted onboarding processes to get employees to full productivity in an effective and efficient manner. </a:t>
            </a:r>
          </a:p>
          <a:p>
            <a:r>
              <a:rPr lang="en-US" dirty="0">
                <a:solidFill>
                  <a:srgbClr val="ED7524"/>
                </a:solidFill>
                <a:effectLst/>
                <a:latin typeface="Helvetica" pitchFamily="2" charset="0"/>
              </a:rPr>
              <a:t>As a result, the newly minted operator program went from a one-year completion time to 14 weeks, and the cost was cut by close to half (from $5,000 to $2,588). With a focus on competency-based learning, program completers were able to finish the program well-equipped to meet the employers’ needs. After several iterations of continuous improvement, one thing has not changed: employers drive the curriculum conversation from beginning to end to ensure Gateway provides students training for the most relevant industry skills. </a:t>
            </a:r>
          </a:p>
          <a:p>
            <a:r>
              <a:rPr lang="en-US" b="1" dirty="0">
                <a:solidFill>
                  <a:srgbClr val="ED7524"/>
                </a:solidFill>
                <a:effectLst/>
                <a:latin typeface="Helvetica" pitchFamily="2" charset="0"/>
              </a:rPr>
              <a:t>https://</a:t>
            </a:r>
            <a:r>
              <a:rPr lang="en-US" b="1" dirty="0" err="1">
                <a:solidFill>
                  <a:srgbClr val="ED7524"/>
                </a:solidFill>
                <a:effectLst/>
                <a:latin typeface="Helvetica" pitchFamily="2" charset="0"/>
              </a:rPr>
              <a:t>www.forwardontalent.org</a:t>
            </a:r>
            <a:r>
              <a:rPr lang="en-US" b="1" dirty="0">
                <a:solidFill>
                  <a:srgbClr val="ED7524"/>
                </a:solidFill>
                <a:effectLst/>
                <a:latin typeface="Helvetica" pitchFamily="2" charset="0"/>
              </a:rPr>
              <a:t>/stories/</a:t>
            </a:r>
            <a:r>
              <a:rPr lang="en-US" b="1" dirty="0" err="1">
                <a:solidFill>
                  <a:srgbClr val="ED7524"/>
                </a:solidFill>
                <a:effectLst/>
                <a:latin typeface="Helvetica" pitchFamily="2" charset="0"/>
              </a:rPr>
              <a:t>scjohnson</a:t>
            </a:r>
            <a:r>
              <a:rPr lang="en-US" b="1" dirty="0">
                <a:solidFill>
                  <a:srgbClr val="ED7524"/>
                </a:solidFill>
                <a:effectLst/>
                <a:latin typeface="Helvetica" pitchFamily="2" charset="0"/>
              </a:rPr>
              <a:t>/ </a:t>
            </a:r>
            <a:endParaRPr lang="en-US" dirty="0">
              <a:solidFill>
                <a:srgbClr val="ED7524"/>
              </a:solidFill>
              <a:effectLst/>
              <a:latin typeface="Helvetica" pitchFamily="2" charset="0"/>
            </a:endParaRPr>
          </a:p>
          <a:p>
            <a:endParaRPr lang="en-US" dirty="0"/>
          </a:p>
        </p:txBody>
      </p:sp>
    </p:spTree>
    <p:extLst>
      <p:ext uri="{BB962C8B-B14F-4D97-AF65-F5344CB8AC3E}">
        <p14:creationId xmlns:p14="http://schemas.microsoft.com/office/powerpoint/2010/main" val="342311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Northern Kentucky, a manufacturing partnership used TPM to identify Gateway Community and Technical College as a preferred provider of machinist talent. The TPM framework enabled the employer collaborative to better organize and communicate their hiring requirement as part of the program design and implementation process. Equipped with this data, Gateway was able to transform a traditional machinist program into an employer-led enhanced operator program. </a:t>
            </a:r>
          </a:p>
          <a:p>
            <a:r>
              <a:rPr lang="en-US" dirty="0">
                <a:solidFill>
                  <a:srgbClr val="ED7524"/>
                </a:solidFill>
                <a:effectLst/>
                <a:latin typeface="Helvetica" pitchFamily="2" charset="0"/>
              </a:rPr>
              <a:t>Using the competency and skill-based hiring requirements agreed to by the collaborative, the employer partners were able to engage in a competency and curriculum mapping process with Gateway. In addition to improving alignment, the partners were able to identify numerous areas of duplication where employers were better positioned to cover as part of their onboarding processes. The result: reduced time and cost in delivering the program. By employers using the TPM framework to define and prioritize the competencies needed to meet industry requirements, Gateway was able to target its coursework to give students the right level of information in the most efficient timeframe. From there, employers could provide more targeted onboarding processes to get employees to full productivity in an effective and efficient manner. </a:t>
            </a:r>
          </a:p>
          <a:p>
            <a:r>
              <a:rPr lang="en-US" dirty="0">
                <a:solidFill>
                  <a:srgbClr val="ED7524"/>
                </a:solidFill>
                <a:effectLst/>
                <a:latin typeface="Helvetica" pitchFamily="2" charset="0"/>
              </a:rPr>
              <a:t>As a result, the newly minted operator program went from a one-year completion time to 14 weeks, and the cost was cut by close to half (from $5,000 to $2,588). </a:t>
            </a:r>
            <a:r>
              <a:rPr lang="en-US" sz="1000" b="1" dirty="0">
                <a:solidFill>
                  <a:srgbClr val="ED7524"/>
                </a:solidFill>
                <a:effectLst/>
                <a:latin typeface="Helvetica" pitchFamily="2" charset="0"/>
              </a:rPr>
              <a:t>With a focus on competency-based learning, program completers were able to finish the program well-equipped to meet the employers’ needs. After several iterations of continuous improvement, one thing has not changed: employers drive the curriculum conversation from beginning to end to ensure Gateway provides students training for the most relevant industry skills. </a:t>
            </a:r>
          </a:p>
          <a:p>
            <a:r>
              <a:rPr lang="en-US" b="1" dirty="0">
                <a:solidFill>
                  <a:srgbClr val="ED7524"/>
                </a:solidFill>
                <a:effectLst/>
                <a:latin typeface="Helvetica" pitchFamily="2" charset="0"/>
              </a:rPr>
              <a:t>https://</a:t>
            </a:r>
            <a:r>
              <a:rPr lang="en-US" b="1" dirty="0" err="1">
                <a:solidFill>
                  <a:srgbClr val="ED7524"/>
                </a:solidFill>
                <a:effectLst/>
                <a:latin typeface="Helvetica" pitchFamily="2" charset="0"/>
              </a:rPr>
              <a:t>www.forwardontalent.org</a:t>
            </a:r>
            <a:r>
              <a:rPr lang="en-US" b="1" dirty="0">
                <a:solidFill>
                  <a:srgbClr val="ED7524"/>
                </a:solidFill>
                <a:effectLst/>
                <a:latin typeface="Helvetica" pitchFamily="2" charset="0"/>
              </a:rPr>
              <a:t>/stories/</a:t>
            </a:r>
            <a:r>
              <a:rPr lang="en-US" b="1" dirty="0" err="1">
                <a:solidFill>
                  <a:srgbClr val="ED7524"/>
                </a:solidFill>
                <a:effectLst/>
                <a:latin typeface="Helvetica" pitchFamily="2" charset="0"/>
              </a:rPr>
              <a:t>scjohnson</a:t>
            </a:r>
            <a:r>
              <a:rPr lang="en-US" b="1" dirty="0">
                <a:solidFill>
                  <a:srgbClr val="ED7524"/>
                </a:solidFill>
                <a:effectLst/>
                <a:latin typeface="Helvetica" pitchFamily="2" charset="0"/>
              </a:rPr>
              <a:t>/ </a:t>
            </a:r>
            <a:endParaRPr lang="en-US" dirty="0">
              <a:solidFill>
                <a:srgbClr val="ED7524"/>
              </a:solidFill>
              <a:effectLst/>
              <a:latin typeface="Helvetica" pitchFamily="2" charset="0"/>
            </a:endParaRPr>
          </a:p>
          <a:p>
            <a:endParaRPr lang="en-US" dirty="0"/>
          </a:p>
        </p:txBody>
      </p:sp>
    </p:spTree>
    <p:extLst>
      <p:ext uri="{BB962C8B-B14F-4D97-AF65-F5344CB8AC3E}">
        <p14:creationId xmlns:p14="http://schemas.microsoft.com/office/powerpoint/2010/main" val="313249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TPM can strengthen CTE program design and implementation by: </a:t>
            </a:r>
          </a:p>
          <a:p>
            <a:r>
              <a:rPr lang="en-US" b="1" dirty="0">
                <a:solidFill>
                  <a:srgbClr val="ED7524"/>
                </a:solidFill>
                <a:effectLst/>
                <a:latin typeface="Helvetica" pitchFamily="2" charset="0"/>
              </a:rPr>
              <a:t>Strategy 1: </a:t>
            </a:r>
            <a:r>
              <a:rPr lang="en-US" dirty="0">
                <a:solidFill>
                  <a:srgbClr val="ED7524"/>
                </a:solidFill>
                <a:effectLst/>
                <a:latin typeface="Helvetica" pitchFamily="2" charset="0"/>
              </a:rPr>
              <a:t>Establishing employer collaboratives that can serve as employer advisory groups or employer committees of larger advisory groups for multiple schools and colleges and related education and workforce initiatives, such as sector partnerships. </a:t>
            </a:r>
          </a:p>
          <a:p>
            <a:r>
              <a:rPr lang="en-US" b="1" dirty="0">
                <a:solidFill>
                  <a:srgbClr val="ED7524"/>
                </a:solidFill>
                <a:effectLst/>
                <a:latin typeface="Helvetica" pitchFamily="2" charset="0"/>
              </a:rPr>
              <a:t>Strategy 3: </a:t>
            </a:r>
            <a:r>
              <a:rPr lang="en-US" dirty="0">
                <a:solidFill>
                  <a:srgbClr val="ED7524"/>
                </a:solidFill>
                <a:effectLst/>
                <a:latin typeface="Helvetica" pitchFamily="2" charset="0"/>
              </a:rPr>
              <a:t>Providing detailed information on hiring requirements, including competency and credential requirements that can be used to define those addressed in CTE programs of study. </a:t>
            </a:r>
          </a:p>
          <a:p>
            <a:r>
              <a:rPr lang="en-US" b="1" dirty="0">
                <a:solidFill>
                  <a:srgbClr val="ED7524"/>
                </a:solidFill>
                <a:effectLst/>
                <a:latin typeface="Helvetica" pitchFamily="2" charset="0"/>
              </a:rPr>
              <a:t>Strategy 5: </a:t>
            </a:r>
            <a:r>
              <a:rPr lang="en-US" dirty="0">
                <a:solidFill>
                  <a:srgbClr val="ED7524"/>
                </a:solidFill>
                <a:effectLst/>
                <a:latin typeface="Helvetica" pitchFamily="2" charset="0"/>
              </a:rPr>
              <a:t>Providing a co-design process for developing programs of study that clarifies the roles and commitments of employers and CTE partners, including work-based learning. </a:t>
            </a:r>
          </a:p>
          <a:p>
            <a:endParaRPr lang="en-US" dirty="0"/>
          </a:p>
        </p:txBody>
      </p:sp>
    </p:spTree>
    <p:extLst>
      <p:ext uri="{BB962C8B-B14F-4D97-AF65-F5344CB8AC3E}">
        <p14:creationId xmlns:p14="http://schemas.microsoft.com/office/powerpoint/2010/main" val="367578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a 2015 search to hire 100 electric line workers and gas line workers, Consumers Energy received 4,000 applications. After the screening process, just 50 applicants were deemed qualified for these available jobs. Consumers Energy determined that they needed to see a dramatic improvement in the performance of their talent sourcing process. </a:t>
            </a:r>
          </a:p>
          <a:p>
            <a:r>
              <a:rPr lang="en-US" dirty="0">
                <a:solidFill>
                  <a:srgbClr val="ED7524"/>
                </a:solidFill>
                <a:effectLst/>
                <a:latin typeface="Helvetica" pitchFamily="2" charset="0"/>
              </a:rPr>
              <a:t>Working with the Michigan Energy Workforce Development Consortium, Consumers Energy identified early on what success would look like in terms of improved hiring and retention as well as reduced cost. They also used the TPM framework to successfully project demand, identify competencies, and map trusted sources of talent for these jobs. </a:t>
            </a:r>
          </a:p>
          <a:p>
            <a:r>
              <a:rPr lang="en-US" dirty="0">
                <a:solidFill>
                  <a:srgbClr val="ED7524"/>
                </a:solidFill>
                <a:effectLst/>
                <a:latin typeface="Helvetica" pitchFamily="2" charset="0"/>
              </a:rPr>
              <a:t>Better armed with their own data on critical jobs, Consumers Energy identified three preferred providers of talent with whom to co-design talent supply chain solutions. With these providers as their sole source of entry-level talent for these critical jobs, Consumers Energy partnered to build more relevant training facilities, increase face time with students, and provide in-depth input on course curricula for those career paths— including identifying and eliminating outdated training practices. Based on this refocused engagement approach with preferred providers of talent, Consumers Energy has hired more than 100 employees from each of the three talent sources. </a:t>
            </a:r>
          </a:p>
          <a:p>
            <a:r>
              <a:rPr lang="en-US" dirty="0">
                <a:solidFill>
                  <a:srgbClr val="ED7524"/>
                </a:solidFill>
                <a:effectLst/>
                <a:latin typeface="Helvetica" pitchFamily="2" charset="0"/>
              </a:rPr>
              <a:t>But was the partnership successful in improving performance and achieving an ROI for Consumers Energy? The answer is a resounding yes. After successfully implementing a talent supply chain solution, Consumers Energy boasted a 98% retention rate for hires brought in through their established talent pipelines. What is more, those new hires required minimal remediation or additional training resulting in a cost savings of $30,000 per hire. Beyond the metrics, Consumers Energy has the added comfort of knowing that, so long as the talent supply chain is continuously updated and maintained, they </a:t>
            </a:r>
          </a:p>
          <a:p>
            <a:endParaRPr lang="en-US" dirty="0"/>
          </a:p>
        </p:txBody>
      </p:sp>
    </p:spTree>
    <p:extLst>
      <p:ext uri="{BB962C8B-B14F-4D97-AF65-F5344CB8AC3E}">
        <p14:creationId xmlns:p14="http://schemas.microsoft.com/office/powerpoint/2010/main" val="98403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a 2015 search to hire 100 electric line workers and gas line workers, Consumers Energy received 4,000 applications. After the screening process, just 50 applicants were deemed qualified for these available jobs. Consumers Energy determined that they needed to see a dramatic improvement in the performance of their talent sourcing process. </a:t>
            </a:r>
          </a:p>
          <a:p>
            <a:r>
              <a:rPr lang="en-US" dirty="0">
                <a:solidFill>
                  <a:srgbClr val="ED7524"/>
                </a:solidFill>
                <a:effectLst/>
                <a:latin typeface="Helvetica" pitchFamily="2" charset="0"/>
              </a:rPr>
              <a:t>Working with the Michigan Energy Workforce Development Consortium, Consumers Energy identified early on what success would look like in terms of improved hiring and retention as well as reduced cost. They also used the TPM framework to successfully project demand, identify competencies, and map trusted sources of talent for these jobs. </a:t>
            </a:r>
          </a:p>
          <a:p>
            <a:r>
              <a:rPr lang="en-US" dirty="0">
                <a:solidFill>
                  <a:srgbClr val="ED7524"/>
                </a:solidFill>
                <a:effectLst/>
                <a:latin typeface="Helvetica" pitchFamily="2" charset="0"/>
              </a:rPr>
              <a:t>Better armed with their own data on critical jobs, Consumers Energy identified three preferred providers of talent with whom to co-design talent supply chain solutions. With these providers as their sole source of entry-level talent for these critical jobs, Consumers Energy partnered to build more relevant training facilities, increase face time with students, and provide in-depth input on course curricula for those career paths— including identifying and eliminating outdated training practices. Based on this refocused engagement approach with preferred providers of talent, Consumers Energy has hired more than 100 employees from each of the three talent sources. </a:t>
            </a:r>
          </a:p>
          <a:p>
            <a:r>
              <a:rPr lang="en-US" dirty="0">
                <a:solidFill>
                  <a:srgbClr val="ED7524"/>
                </a:solidFill>
                <a:effectLst/>
                <a:latin typeface="Helvetica" pitchFamily="2" charset="0"/>
              </a:rPr>
              <a:t>But was the partnership successful in improving performance and achieving an ROI for Consumers Energy? The answer is a resounding yes. After successfully implementing a talent supply chain solution, Consumers Energy boasted a 98% retention rate for hires brought in through their established talent pipelines. What is more, those new hires required minimal remediation or additional training resulting in a cost savings of $30,000 per hire. Beyond the metrics, Consumers Energy has the added comfort of knowing that, so long as the talent supply chain is continuously updated and maintained, they </a:t>
            </a:r>
          </a:p>
          <a:p>
            <a:endParaRPr lang="en-US" dirty="0"/>
          </a:p>
        </p:txBody>
      </p:sp>
    </p:spTree>
    <p:extLst>
      <p:ext uri="{BB962C8B-B14F-4D97-AF65-F5344CB8AC3E}">
        <p14:creationId xmlns:p14="http://schemas.microsoft.com/office/powerpoint/2010/main" val="396513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a 2015 search to hire 100 electric line workers and gas line workers, Consumers Energy received 4,000 applications. After the screening process, just 50 applicants were deemed qualified for these available jobs. Consumers Energy determined that they needed to see a dramatic improvement in the performance of their talent sourcing process. </a:t>
            </a:r>
          </a:p>
          <a:p>
            <a:r>
              <a:rPr lang="en-US" dirty="0">
                <a:solidFill>
                  <a:srgbClr val="ED7524"/>
                </a:solidFill>
                <a:effectLst/>
                <a:latin typeface="Helvetica" pitchFamily="2" charset="0"/>
              </a:rPr>
              <a:t>Working with the Michigan Energy Workforce Development Consortium, Consumers Energy identified early on what success would look like in terms of improved hiring and retention as well as reduced cost. They also used the TPM framework to successfully project demand, identify competencies, and map trusted sources of talent for these jobs. </a:t>
            </a:r>
          </a:p>
          <a:p>
            <a:r>
              <a:rPr lang="en-US" dirty="0">
                <a:solidFill>
                  <a:srgbClr val="ED7524"/>
                </a:solidFill>
                <a:effectLst/>
                <a:latin typeface="Helvetica" pitchFamily="2" charset="0"/>
              </a:rPr>
              <a:t>Better armed with their own data on critical jobs, Consumers Energy identified three preferred providers of talent with whom to co-design talent supply chain solutions. With these providers as their sole source of entry-level talent for these critical jobs, Consumers Energy partnered to build more relevant training facilities, increase face time with students, and provide in-depth input on course curricula for those career paths— including identifying and eliminating outdated training practices. Based on this refocused engagement approach with preferred providers of talent, Consumers Energy has hired more than 100 employees from each of the three talent sources. </a:t>
            </a:r>
          </a:p>
          <a:p>
            <a:r>
              <a:rPr lang="en-US" dirty="0">
                <a:solidFill>
                  <a:srgbClr val="ED7524"/>
                </a:solidFill>
                <a:effectLst/>
                <a:latin typeface="Helvetica" pitchFamily="2" charset="0"/>
              </a:rPr>
              <a:t>But was the partnership successful in improving performance and achieving an ROI for Consumers Energy? The answer is a resounding yes. After successfully implementing a talent supply chain solution, Consumers Energy boasted a 98% retention rate for hires brought in through their established talent pipelines. What is more, those new hires required minimal remediation or additional training resulting in a cost savings of $30,000 per hire. Beyond the metrics, Consumers Energy has the added comfort of knowing that, so long as the talent supply chain is continuously updated and maintained, they </a:t>
            </a:r>
          </a:p>
          <a:p>
            <a:endParaRPr lang="en-US" dirty="0"/>
          </a:p>
        </p:txBody>
      </p:sp>
    </p:spTree>
    <p:extLst>
      <p:ext uri="{BB962C8B-B14F-4D97-AF65-F5344CB8AC3E}">
        <p14:creationId xmlns:p14="http://schemas.microsoft.com/office/powerpoint/2010/main" val="335573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In a 2015 search to hire 100 electric line workers and gas line workers, Consumers Energy received 4,000 applications. After the screening process, just 50 applicants were deemed qualified for these available jobs. Consumers Energy determined that they needed to see a dramatic improvement in the performance of their talent sourcing process. </a:t>
            </a:r>
          </a:p>
          <a:p>
            <a:r>
              <a:rPr lang="en-US" dirty="0">
                <a:solidFill>
                  <a:srgbClr val="ED7524"/>
                </a:solidFill>
                <a:effectLst/>
                <a:latin typeface="Helvetica" pitchFamily="2" charset="0"/>
              </a:rPr>
              <a:t>Working with the Michigan Energy Workforce Development Consortium, Consumers Energy identified early on what success would look like in terms of improved hiring and retention as well as reduced cost. They also used the TPM framework to successfully project demand, identify competencies, and map trusted sources of talent for these jobs. </a:t>
            </a:r>
          </a:p>
          <a:p>
            <a:r>
              <a:rPr lang="en-US" dirty="0">
                <a:solidFill>
                  <a:srgbClr val="ED7524"/>
                </a:solidFill>
                <a:effectLst/>
                <a:latin typeface="Helvetica" pitchFamily="2" charset="0"/>
              </a:rPr>
              <a:t>Better armed with their own data on critical jobs, Consumers Energy identified three preferred providers of talent with whom to co-design talent supply chain solutions. With these providers as their sole source of entry-level talent for these critical jobs, Consumers Energy partnered to build more relevant training facilities, increase face time with students, and provide in-depth input on course curricula for those career paths— including identifying and eliminating outdated training practices. Based on this refocused engagement approach with preferred providers of talent, Consumers Energy has hired more than 100 employees from each of the three talent sources. </a:t>
            </a:r>
          </a:p>
          <a:p>
            <a:r>
              <a:rPr lang="en-US" dirty="0">
                <a:solidFill>
                  <a:srgbClr val="ED7524"/>
                </a:solidFill>
                <a:effectLst/>
                <a:latin typeface="Helvetica" pitchFamily="2" charset="0"/>
              </a:rPr>
              <a:t>But was the partnership successful in improving performance and achieving an ROI for Consumers Energy? The answer is a resounding yes. After successfully implementing a talent supply chain solution, Consumers Energy boasted a 98% retention rate for hires brought in through their established talent pipelines. What is more, those new hires required minimal remediation or additional training resulting in a cost savings of $30,000 per hire. Beyond the metrics, Consumers Energy has the added comfort of knowing that, so long as the talent supply chain is continuously updated and maintained, they </a:t>
            </a:r>
          </a:p>
          <a:p>
            <a:endParaRPr lang="en-US" dirty="0"/>
          </a:p>
        </p:txBody>
      </p:sp>
    </p:spTree>
    <p:extLst>
      <p:ext uri="{BB962C8B-B14F-4D97-AF65-F5344CB8AC3E}">
        <p14:creationId xmlns:p14="http://schemas.microsoft.com/office/powerpoint/2010/main" val="234537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TPM partner once said to us: “We don’t post ads on our doors that say ‘Steel Wanted’ and expect steel to show up the next day … </a:t>
            </a:r>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a:p>
        </p:txBody>
      </p:sp>
    </p:spTree>
    <p:extLst>
      <p:ext uri="{BB962C8B-B14F-4D97-AF65-F5344CB8AC3E}">
        <p14:creationId xmlns:p14="http://schemas.microsoft.com/office/powerpoint/2010/main" val="35594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TPM can strengthen CTE performance management and continuous improvement by: </a:t>
            </a:r>
          </a:p>
          <a:p>
            <a:r>
              <a:rPr lang="en-US" b="1" dirty="0">
                <a:solidFill>
                  <a:srgbClr val="ED7524"/>
                </a:solidFill>
                <a:effectLst/>
                <a:latin typeface="Helvetica" pitchFamily="2" charset="0"/>
              </a:rPr>
              <a:t>Strategy 5: </a:t>
            </a:r>
            <a:r>
              <a:rPr lang="en-US" dirty="0">
                <a:solidFill>
                  <a:srgbClr val="ED7524"/>
                </a:solidFill>
                <a:effectLst/>
                <a:latin typeface="Helvetica" pitchFamily="2" charset="0"/>
              </a:rPr>
              <a:t>Providing a framework for aligning public and private performance measures and incentives, and demonstrating shared value creation for all partners. </a:t>
            </a:r>
          </a:p>
          <a:p>
            <a:r>
              <a:rPr lang="en-US" b="1" dirty="0">
                <a:solidFill>
                  <a:srgbClr val="ED7524"/>
                </a:solidFill>
                <a:effectLst/>
                <a:latin typeface="Helvetica" pitchFamily="2" charset="0"/>
              </a:rPr>
              <a:t>Strategy 6: </a:t>
            </a:r>
            <a:r>
              <a:rPr lang="en-US" dirty="0">
                <a:solidFill>
                  <a:srgbClr val="ED7524"/>
                </a:solidFill>
                <a:effectLst/>
                <a:latin typeface="Helvetica" pitchFamily="2" charset="0"/>
              </a:rPr>
              <a:t>Providing a framework for using both public and private data to monitor performance and support evidence-based continuous improvement. </a:t>
            </a:r>
          </a:p>
          <a:p>
            <a:endParaRPr lang="en-US" dirty="0"/>
          </a:p>
        </p:txBody>
      </p:sp>
    </p:spTree>
    <p:extLst>
      <p:ext uri="{BB962C8B-B14F-4D97-AF65-F5344CB8AC3E}">
        <p14:creationId xmlns:p14="http://schemas.microsoft.com/office/powerpoint/2010/main" val="356708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659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8226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ECMC feels strongly that this is the place that can get local talent ready for your needs. Community colleges have the ability to be flexible and aligned to local needs. You are the right partners for the work. </a:t>
            </a:r>
          </a:p>
        </p:txBody>
      </p:sp>
    </p:spTree>
    <p:extLst>
      <p:ext uri="{BB962C8B-B14F-4D97-AF65-F5344CB8AC3E}">
        <p14:creationId xmlns:p14="http://schemas.microsoft.com/office/powerpoint/2010/main" val="359355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webinar on Thursday 9/21 </a:t>
            </a:r>
          </a:p>
          <a:p>
            <a:r>
              <a:rPr lang="en-US" dirty="0"/>
              <a:t>Next academy starts October 12</a:t>
            </a:r>
          </a:p>
          <a:p>
            <a:endParaRPr lang="en-US" dirty="0"/>
          </a:p>
        </p:txBody>
      </p:sp>
    </p:spTree>
    <p:extLst>
      <p:ext uri="{BB962C8B-B14F-4D97-AF65-F5344CB8AC3E}">
        <p14:creationId xmlns:p14="http://schemas.microsoft.com/office/powerpoint/2010/main" val="3056776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517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latin typeface="GT America Rg" pitchFamily="2" charset="77"/>
                <a:ea typeface="GT America Rg" pitchFamily="2" charset="77"/>
              </a:rPr>
              <a:t>What Makes TPM Different? </a:t>
            </a:r>
          </a:p>
          <a:p>
            <a:pPr marL="342900" indent="-342900">
              <a:buFont typeface="Arial" panose="020B0604020202020204" pitchFamily="34" charset="0"/>
              <a:buChar char="•"/>
            </a:pPr>
            <a:endParaRPr lang="en-US" sz="800" b="1" dirty="0">
              <a:solidFill>
                <a:schemeClr val="bg1">
                  <a:lumMod val="65000"/>
                </a:schemeClr>
              </a:solidFill>
              <a:latin typeface="Century Gothic" panose="020B0502020202020204" pitchFamily="34" charset="0"/>
            </a:endParaRP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Built on industry best practices </a:t>
            </a: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Focused on employer-ROI</a:t>
            </a: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Authentically employer-led</a:t>
            </a: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Provides an agile framework for collective action and decision making</a:t>
            </a: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Generates more granular and actionable data on workforce demand</a:t>
            </a: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Engages the full spectrum of talent sourcing partners</a:t>
            </a:r>
          </a:p>
          <a:p>
            <a:pPr marL="457200" indent="-457200" defTabSz="623410">
              <a:spcAft>
                <a:spcPts val="1227"/>
              </a:spcAft>
              <a:buFont typeface="Arial" panose="020B0604020202020204" pitchFamily="34" charset="0"/>
              <a:buChar char="•"/>
            </a:pPr>
            <a:r>
              <a:rPr lang="en-US" sz="900" dirty="0">
                <a:solidFill>
                  <a:srgbClr val="002060"/>
                </a:solidFill>
                <a:latin typeface="GT America Rg" pitchFamily="2" charset="77"/>
                <a:ea typeface="GT America Rg" pitchFamily="2" charset="77"/>
              </a:rPr>
              <a:t>Creates shared value, competitiveness, and accountability</a:t>
            </a:r>
            <a:endParaRPr lang="en-US" dirty="0">
              <a:solidFill>
                <a:srgbClr val="002060"/>
              </a:solidFill>
              <a:latin typeface="GT America Rg" pitchFamily="2" charset="77"/>
              <a:ea typeface="GT America Rg" pitchFamily="2" charset="77"/>
            </a:endParaRPr>
          </a:p>
          <a:p>
            <a:endParaRPr lang="en-US" dirty="0"/>
          </a:p>
        </p:txBody>
      </p:sp>
    </p:spTree>
    <p:extLst>
      <p:ext uri="{BB962C8B-B14F-4D97-AF65-F5344CB8AC3E}">
        <p14:creationId xmlns:p14="http://schemas.microsoft.com/office/powerpoint/2010/main" val="139199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824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291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a:t>These partners are achieving shorter time to fill positions, lower onboarding costs, improved retention, better career advancement pathways, and increased workforce diversity. </a:t>
            </a:r>
            <a:endParaRPr lang="en-US" sz="1400"/>
          </a:p>
          <a:p>
            <a:pPr lvl="3"/>
            <a:r>
              <a:rPr lang="en-US"/>
              <a:t>We’ve printed out a case study that demonstrates some of these outcomes for you, and are happy to provide more examples of success for our partners.</a:t>
            </a:r>
            <a:endParaRPr lang="en-US" sz="1400"/>
          </a:p>
          <a:p>
            <a:pPr lvl="2"/>
            <a:r>
              <a:rPr lang="en-US"/>
              <a:t>What started as an initiative funded fully by philanthropic foundations has evolved into trainings and resources that people across the country—and in some cases the world—will pay for because they recognize the value and see the difference in this approach compared to other workforce efforts. </a:t>
            </a:r>
            <a:endParaRPr lang="en-US" sz="1400"/>
          </a:p>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a:p>
        </p:txBody>
      </p:sp>
    </p:spTree>
    <p:extLst>
      <p:ext uri="{BB962C8B-B14F-4D97-AF65-F5344CB8AC3E}">
        <p14:creationId xmlns:p14="http://schemas.microsoft.com/office/powerpoint/2010/main" val="327119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Takeaways:</a:t>
            </a:r>
            <a:r>
              <a:rPr lang="en-US" sz="1800" baseline="0" dirty="0"/>
              <a:t> </a:t>
            </a:r>
            <a:r>
              <a:rPr lang="en-US" sz="1800" dirty="0"/>
              <a:t>Setting the table for why a talent-focused initiative</a:t>
            </a:r>
            <a:r>
              <a:rPr lang="en-US" sz="1800" baseline="0" dirty="0"/>
              <a:t>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Employers struggle to find the talent they need to fill in-demand, critical jobs; educators find it difficult to know and respond to employer’s dynamic needs, and learners (students/workers) require more transparency and information as they transition from education/training to the workforce.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Common challenge is ability to keep employers at the table—many play an advisory role for an institution or are part of a public-private partnership but have not experienced enough of an ROI to take their engagement to the next level.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The investments of time and money are critical factors to weigh when engaging in a new initiative and therefore to be able to demonstrate a return on investment is critical.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 In today’s economy, employers must constantly restructure work roles, skills requirements, and career pathways in order to adapt to the modern competitive business environment</a:t>
            </a:r>
            <a:endParaRPr lang="en-US" sz="1800" dirty="0"/>
          </a:p>
          <a:p>
            <a:pPr algn="l" rtl="0" fontAlgn="base"/>
            <a:endParaRPr lang="en-US" sz="1800" b="0" i="0" u="none" strike="noStrike" dirty="0">
              <a:solidFill>
                <a:srgbClr val="000000"/>
              </a:solidFill>
              <a:effectLst/>
              <a:latin typeface="Calibri" panose="020F0502020204030204" pitchFamily="34" charset="0"/>
            </a:endParaRPr>
          </a:p>
          <a:p>
            <a:pPr marL="342900" indent="-342900" algn="l" rtl="0" fontAlgn="base">
              <a:buFont typeface="+mj-lt"/>
              <a:buAutoNum type="arabicPeriod"/>
            </a:pPr>
            <a:endParaRPr lang="en-US" sz="1800" b="0" i="0" u="none" strike="noStrike" dirty="0">
              <a:solidFill>
                <a:srgbClr val="000000"/>
              </a:solidFill>
              <a:effectLst/>
              <a:latin typeface="Calibri" panose="020F0502020204030204" pitchFamily="34" charset="0"/>
            </a:endParaRPr>
          </a:p>
          <a:p>
            <a:pPr marL="342900" indent="-342900" algn="l" rtl="0" fontAlgn="base">
              <a:buFont typeface="+mj-lt"/>
              <a:buAutoNum type="arabicPeriod"/>
            </a:pPr>
            <a:r>
              <a:rPr lang="en-US" sz="2400" b="0" i="0" u="none" strike="noStrike" dirty="0">
                <a:solidFill>
                  <a:srgbClr val="000000"/>
                </a:solidFill>
                <a:effectLst/>
                <a:latin typeface="Calibri" panose="020F0502020204030204" pitchFamily="34" charset="0"/>
              </a:rPr>
              <a:t>TPM organizes employers around critical jobs in well defined geographic areas using trusted employer associations or other intermediaries.</a:t>
            </a:r>
            <a:r>
              <a:rPr lang="en-US" sz="2400" b="0" i="0" dirty="0">
                <a:solidFill>
                  <a:srgbClr val="000000"/>
                </a:solidFill>
                <a:effectLst/>
                <a:latin typeface="Calibri" panose="020F0502020204030204" pitchFamily="34" charset="0"/>
              </a:rPr>
              <a:t>​</a:t>
            </a:r>
            <a:endParaRPr lang="en-US" sz="1000" b="0" i="0" dirty="0">
              <a:solidFill>
                <a:srgbClr val="000000"/>
              </a:solidFill>
              <a:effectLst/>
              <a:latin typeface="Segoe UI" panose="020B0502040204020203" pitchFamily="34" charset="0"/>
            </a:endParaRPr>
          </a:p>
          <a:p>
            <a:pPr marL="342900" indent="-342900" algn="l" rtl="0" fontAlgn="base">
              <a:buFont typeface="+mj-lt"/>
              <a:buAutoNum type="arabicPeriod"/>
            </a:pPr>
            <a:r>
              <a:rPr lang="en-US" sz="2400" b="0" i="0" u="none" strike="noStrike" dirty="0">
                <a:solidFill>
                  <a:srgbClr val="000000"/>
                </a:solidFill>
                <a:effectLst/>
                <a:latin typeface="Calibri" panose="020F0502020204030204" pitchFamily="34" charset="0"/>
              </a:rPr>
              <a:t>TPM helps develop the information CTE professionals need in order to start partnerships and develop programs, or improve on existing relationships and programs.</a:t>
            </a:r>
            <a:r>
              <a:rPr lang="en-US" sz="2400" b="0" i="0" dirty="0">
                <a:solidFill>
                  <a:srgbClr val="000000"/>
                </a:solidFill>
                <a:effectLst/>
                <a:latin typeface="Calibri" panose="020F0502020204030204" pitchFamily="34" charset="0"/>
              </a:rPr>
              <a:t>​</a:t>
            </a:r>
            <a:endParaRPr lang="en-US" sz="1000" b="0" i="0" dirty="0">
              <a:solidFill>
                <a:srgbClr val="000000"/>
              </a:solidFill>
              <a:effectLst/>
              <a:latin typeface="Segoe UI" panose="020B0502040204020203" pitchFamily="34" charset="0"/>
            </a:endParaRPr>
          </a:p>
          <a:p>
            <a:pPr marL="342900" indent="-342900" algn="l" rtl="0" fontAlgn="base">
              <a:buFont typeface="+mj-lt"/>
              <a:buAutoNum type="arabicPeriod"/>
            </a:pPr>
            <a:r>
              <a:rPr lang="en-US" sz="2400" b="0" i="0" u="none" strike="noStrike" dirty="0">
                <a:solidFill>
                  <a:srgbClr val="000000"/>
                </a:solidFill>
                <a:effectLst/>
                <a:latin typeface="Calibri" panose="020F0502020204030204" pitchFamily="34" charset="0"/>
              </a:rPr>
              <a:t>TPM provides an employer-led process for engaging CTE partners in developing talent pipeline solutions that serve as high-performing career pathways for CTE programs of study. </a:t>
            </a:r>
            <a:endParaRPr lang="en-US" sz="1000"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5970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Due to critical healthcare skills shortages in the region, the Greater Phoenix Chamber Foundation organized the Hospital Workforce Collaborative using TPM. Traditional labor market data indicated that the lack of medical assistants was the hospitals’ major pain point. However, data produced by the collaborative members themselves using the TPM framework revealed their greatest need was actually in developing and retaining nurses in six specialty practice areas; occupations that were not even reflected in traditional labor market information tools. </a:t>
            </a:r>
          </a:p>
          <a:p>
            <a:r>
              <a:rPr lang="en-US" dirty="0">
                <a:solidFill>
                  <a:srgbClr val="ED7524"/>
                </a:solidFill>
                <a:effectLst/>
                <a:latin typeface="Helvetica" pitchFamily="2" charset="0"/>
              </a:rPr>
              <a:t>The collaborative of employers established a partnership with the Maricopa County Community College District (MCCCD). In addition to using the TPM framework to determine the focus of the collaborative, they used it to assess the facilities and resources needed to deliver specialty nursing training across the district’s 10 community colleges. This planning process identified a need for additional simulation facilities and labs that can meet the needs of the employer collaborative and region. </a:t>
            </a:r>
          </a:p>
          <a:p>
            <a:r>
              <a:rPr lang="en-US" dirty="0">
                <a:solidFill>
                  <a:srgbClr val="ED7524"/>
                </a:solidFill>
                <a:effectLst/>
                <a:latin typeface="Helvetica" pitchFamily="2" charset="0"/>
              </a:rPr>
              <a:t>Through coordination and support of the collaborative and business community, MCCCD was able to secure an appropriation of $5.8 million from the state legislature to develop a new clinical simulation facility. The leadership of the collaborative in the planning and need assessment process paid off. </a:t>
            </a:r>
          </a:p>
          <a:p>
            <a:r>
              <a:rPr lang="en-US" dirty="0">
                <a:solidFill>
                  <a:srgbClr val="ED7524"/>
                </a:solidFill>
                <a:effectLst/>
                <a:latin typeface="Helvetica" pitchFamily="2" charset="0"/>
              </a:rPr>
              <a:t>The program boasts a potential for graduating up to 300 students by 2021, doubling the current number of nursing students in the region. Combined with an increase of at least five new programs and multiple tracts for upskilling existing working nurses, the potential for growth of the healthcare workforce in Arizona is extraordinary. </a:t>
            </a:r>
          </a:p>
          <a:p>
            <a:r>
              <a:rPr lang="en-US" b="1" dirty="0">
                <a:solidFill>
                  <a:srgbClr val="ED7524"/>
                </a:solidFill>
                <a:effectLst/>
                <a:latin typeface="Helvetica" pitchFamily="2" charset="0"/>
              </a:rPr>
              <a:t>https://</a:t>
            </a:r>
            <a:r>
              <a:rPr lang="en-US" b="1" dirty="0" err="1">
                <a:solidFill>
                  <a:srgbClr val="ED7524"/>
                </a:solidFill>
                <a:effectLst/>
                <a:latin typeface="Helvetica" pitchFamily="2" charset="0"/>
              </a:rPr>
              <a:t>www.forwardontalent.org</a:t>
            </a:r>
            <a:r>
              <a:rPr lang="en-US" b="1" dirty="0">
                <a:solidFill>
                  <a:srgbClr val="ED7524"/>
                </a:solidFill>
                <a:effectLst/>
                <a:latin typeface="Helvetica" pitchFamily="2" charset="0"/>
              </a:rPr>
              <a:t>/stories/hospital-workforce-collaborative/ </a:t>
            </a:r>
            <a:endParaRPr lang="en-US" dirty="0">
              <a:solidFill>
                <a:srgbClr val="ED7524"/>
              </a:solidFill>
              <a:effectLst/>
              <a:latin typeface="Helvetica" pitchFamily="2" charset="0"/>
            </a:endParaRPr>
          </a:p>
          <a:p>
            <a:endParaRPr lang="en-US" dirty="0"/>
          </a:p>
        </p:txBody>
      </p:sp>
    </p:spTree>
    <p:extLst>
      <p:ext uri="{BB962C8B-B14F-4D97-AF65-F5344CB8AC3E}">
        <p14:creationId xmlns:p14="http://schemas.microsoft.com/office/powerpoint/2010/main" val="150764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ED7524"/>
                </a:solidFill>
                <a:effectLst/>
                <a:latin typeface="Helvetica" pitchFamily="2" charset="0"/>
              </a:rPr>
              <a:t>Due to critical healthcare skills shortages in the region, the Greater Phoenix Chamber Foundation organized the Hospital Workforce Collaborative using TPM. Traditional labor market data indicated that the lack of medical assistants was the hospitals’ major pain point. However, data produced by the collaborative members themselves using the TPM framework revealed their greatest need was actually in developing and retaining nurses in six specialty practice areas; occupations that were not even reflected in traditional labor market information tools. </a:t>
            </a:r>
          </a:p>
          <a:p>
            <a:r>
              <a:rPr lang="en-US" dirty="0">
                <a:solidFill>
                  <a:srgbClr val="ED7524"/>
                </a:solidFill>
                <a:effectLst/>
                <a:latin typeface="Helvetica" pitchFamily="2" charset="0"/>
              </a:rPr>
              <a:t>The collaborative of employers established a partnership with the Maricopa County Community College District (MCCCD). In addition to using the TPM framework to determine the focus of the collaborative, they used it to assess the facilities and resources needed to deliver specialty nursing training across the district’s 10 community colleges. This planning process identified a need for additional simulation facilities and labs that can meet the needs of the employer collaborative and region. </a:t>
            </a:r>
          </a:p>
          <a:p>
            <a:r>
              <a:rPr lang="en-US" dirty="0">
                <a:solidFill>
                  <a:srgbClr val="ED7524"/>
                </a:solidFill>
                <a:effectLst/>
                <a:latin typeface="Helvetica" pitchFamily="2" charset="0"/>
              </a:rPr>
              <a:t>Through coordination and support of the collaborative and business community, MCCCD was able to secure an appropriation of $5.8 million from the state legislature to develop a new clinical simulation facility. The leadership of the collaborative in the planning and need assessment process paid off. </a:t>
            </a:r>
          </a:p>
          <a:p>
            <a:r>
              <a:rPr lang="en-US" dirty="0">
                <a:solidFill>
                  <a:srgbClr val="ED7524"/>
                </a:solidFill>
                <a:effectLst/>
                <a:latin typeface="Helvetica" pitchFamily="2" charset="0"/>
              </a:rPr>
              <a:t>The program boasts a potential for graduating up to 300 students by 2021, doubling the current number of nursing students in the region. Combined with an increase of at least five new programs and multiple tracts for upskilling existing working nurses, the potential for growth of the healthcare workforce in Arizona is extraordinary. </a:t>
            </a:r>
          </a:p>
          <a:p>
            <a:r>
              <a:rPr lang="en-US" b="1" dirty="0">
                <a:solidFill>
                  <a:srgbClr val="ED7524"/>
                </a:solidFill>
                <a:effectLst/>
                <a:latin typeface="Helvetica" pitchFamily="2" charset="0"/>
              </a:rPr>
              <a:t>https://</a:t>
            </a:r>
            <a:r>
              <a:rPr lang="en-US" b="1" dirty="0" err="1">
                <a:solidFill>
                  <a:srgbClr val="ED7524"/>
                </a:solidFill>
                <a:effectLst/>
                <a:latin typeface="Helvetica" pitchFamily="2" charset="0"/>
              </a:rPr>
              <a:t>www.forwardontalent.org</a:t>
            </a:r>
            <a:r>
              <a:rPr lang="en-US" b="1" dirty="0">
                <a:solidFill>
                  <a:srgbClr val="ED7524"/>
                </a:solidFill>
                <a:effectLst/>
                <a:latin typeface="Helvetica" pitchFamily="2" charset="0"/>
              </a:rPr>
              <a:t>/stories/hospital-workforce-collaborative/ </a:t>
            </a:r>
            <a:endParaRPr lang="en-US" dirty="0">
              <a:solidFill>
                <a:srgbClr val="ED7524"/>
              </a:solidFill>
              <a:effectLst/>
              <a:latin typeface="Helvetica" pitchFamily="2" charset="0"/>
            </a:endParaRPr>
          </a:p>
          <a:p>
            <a:endParaRPr lang="en-US" dirty="0"/>
          </a:p>
        </p:txBody>
      </p:sp>
    </p:spTree>
    <p:extLst>
      <p:ext uri="{BB962C8B-B14F-4D97-AF65-F5344CB8AC3E}">
        <p14:creationId xmlns:p14="http://schemas.microsoft.com/office/powerpoint/2010/main" val="129127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Light">
    <p:bg>
      <p:bgPr>
        <a:solidFill>
          <a:srgbClr val="DBF5FF"/>
        </a:solidFill>
        <a:effectLst/>
      </p:bgPr>
    </p:bg>
    <p:spTree>
      <p:nvGrpSpPr>
        <p:cNvPr id="1" name=""/>
        <p:cNvGrpSpPr/>
        <p:nvPr/>
      </p:nvGrpSpPr>
      <p:grpSpPr>
        <a:xfrm>
          <a:off x="0" y="0"/>
          <a:ext cx="0" cy="0"/>
          <a:chOff x="0" y="0"/>
          <a:chExt cx="0" cy="0"/>
        </a:xfrm>
      </p:grpSpPr>
      <p:pic>
        <p:nvPicPr>
          <p:cNvPr id="53" name="Generic-USCC-PPT_Opening-2-kaleido-light-bottom.png" descr="Generic-USCC-PPT_Opening-2-kaleido-light-bottom.png"/>
          <p:cNvPicPr>
            <a:picLocks noChangeAspect="1"/>
          </p:cNvPicPr>
          <p:nvPr/>
        </p:nvPicPr>
        <p:blipFill rotWithShape="1">
          <a:blip r:embed="rId2"/>
          <a:srcRect t="50000"/>
          <a:stretch/>
        </p:blipFill>
        <p:spPr>
          <a:xfrm>
            <a:off x="0" y="2571750"/>
            <a:ext cx="9144000" cy="2571750"/>
          </a:xfrm>
          <a:prstGeom prst="rect">
            <a:avLst/>
          </a:prstGeom>
          <a:ln w="12700">
            <a:miter lim="400000"/>
          </a:ln>
        </p:spPr>
      </p:pic>
      <p:sp>
        <p:nvSpPr>
          <p:cNvPr id="55" name="Presentation subtitle here"/>
          <p:cNvSpPr txBox="1">
            <a:spLocks noGrp="1"/>
          </p:cNvSpPr>
          <p:nvPr>
            <p:ph type="body" sz="quarter" idx="22" hasCustomPrompt="1"/>
          </p:nvPr>
        </p:nvSpPr>
        <p:spPr>
          <a:xfrm>
            <a:off x="286319" y="2061600"/>
            <a:ext cx="8273787" cy="406267"/>
          </a:xfrm>
          <a:prstGeom prst="rect">
            <a:avLst/>
          </a:prstGeom>
        </p:spPr>
        <p:txBody>
          <a:bodyPr lIns="0" tIns="0" rIns="0" bIns="0">
            <a:noAutofit/>
          </a:bodyPr>
          <a:lstStyle>
            <a:lvl1pPr>
              <a:lnSpc>
                <a:spcPct val="70000"/>
              </a:lnSpc>
              <a:defRPr sz="2400" b="0" i="0" spc="0">
                <a:solidFill>
                  <a:srgbClr val="004F91"/>
                </a:solidFill>
                <a:latin typeface="GT America Lt"/>
                <a:ea typeface="GT America Lt"/>
                <a:cs typeface="GT America Lt"/>
                <a:sym typeface="GT America Lt"/>
              </a:defRPr>
            </a:lvl1pPr>
          </a:lstStyle>
          <a:p>
            <a:r>
              <a:rPr lang="en-US" dirty="0"/>
              <a:t>Utilizing the Talent Pipeline Management (TPM) Model</a:t>
            </a:r>
            <a:endParaRPr dirty="0"/>
          </a:p>
        </p:txBody>
      </p:sp>
      <p:sp>
        <p:nvSpPr>
          <p:cNvPr id="56" name="Presentation Title"/>
          <p:cNvSpPr txBox="1">
            <a:spLocks noGrp="1"/>
          </p:cNvSpPr>
          <p:nvPr>
            <p:ph type="title"/>
          </p:nvPr>
        </p:nvSpPr>
        <p:spPr>
          <a:xfrm>
            <a:off x="259589" y="616779"/>
            <a:ext cx="7750929" cy="1389002"/>
          </a:xfrm>
          <a:prstGeom prst="rect">
            <a:avLst/>
          </a:prstGeom>
        </p:spPr>
        <p:txBody>
          <a:bodyPr lIns="0" tIns="0" rIns="0" bIns="0" anchor="b" anchorCtr="0"/>
          <a:lstStyle>
            <a:lvl1pPr marL="0" marR="0" indent="0" algn="l" defTabSz="914377" eaLnBrk="1" fontAlgn="auto" latinLnBrk="0" hangingPunct="1">
              <a:lnSpc>
                <a:spcPct val="70000"/>
              </a:lnSpc>
              <a:spcBef>
                <a:spcPts val="0"/>
              </a:spcBef>
              <a:spcAft>
                <a:spcPts val="0"/>
              </a:spcAft>
              <a:buClrTx/>
              <a:buSzTx/>
              <a:buFontTx/>
              <a:buNone/>
              <a:tabLst/>
              <a:defRPr sz="3600" spc="0">
                <a:solidFill>
                  <a:srgbClr val="004F91"/>
                </a:solidFill>
              </a:defRPr>
            </a:lvl1pPr>
          </a:lstStyle>
          <a:p>
            <a:endParaRPr lang="en-US" dirty="0"/>
          </a:p>
        </p:txBody>
      </p:sp>
      <p:pic>
        <p:nvPicPr>
          <p:cNvPr id="12" name="Symbol-Hero-optimistic-blue.png">
            <a:extLst>
              <a:ext uri="{FF2B5EF4-FFF2-40B4-BE49-F238E27FC236}">
                <a16:creationId xmlns:a16="http://schemas.microsoft.com/office/drawing/2014/main" id="{9AF805DC-8552-FC4E-9618-0077FC02932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290364" y="142807"/>
            <a:ext cx="632977" cy="632977"/>
          </a:xfrm>
          <a:prstGeom prst="rect">
            <a:avLst/>
          </a:prstGeom>
          <a:ln w="12700">
            <a:miter lim="400000"/>
          </a:ln>
        </p:spPr>
      </p:pic>
      <p:pic>
        <p:nvPicPr>
          <p:cNvPr id="13" name="worldmark-optimistic-blue.png">
            <a:extLst>
              <a:ext uri="{FF2B5EF4-FFF2-40B4-BE49-F238E27FC236}">
                <a16:creationId xmlns:a16="http://schemas.microsoft.com/office/drawing/2014/main" id="{DF18F84A-945E-D647-A487-7865308442B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86319" y="197805"/>
            <a:ext cx="2347220" cy="363155"/>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F11CCA8F-DB73-8521-8C0E-C823669D9FA7}"/>
              </a:ext>
            </a:extLst>
          </p:cNvPr>
          <p:cNvPicPr>
            <a:picLocks noChangeAspect="1"/>
          </p:cNvPicPr>
          <p:nvPr userDrawn="1"/>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90364" y="1311280"/>
            <a:ext cx="632977" cy="632977"/>
          </a:xfrm>
          <a:prstGeom prst="rect">
            <a:avLst/>
          </a:prstGeom>
        </p:spPr>
      </p:pic>
    </p:spTree>
    <p:extLst>
      <p:ext uri="{BB962C8B-B14F-4D97-AF65-F5344CB8AC3E}">
        <p14:creationId xmlns:p14="http://schemas.microsoft.com/office/powerpoint/2010/main" val="361932199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Red">
    <p:spTree>
      <p:nvGrpSpPr>
        <p:cNvPr id="1" name=""/>
        <p:cNvGrpSpPr/>
        <p:nvPr/>
      </p:nvGrpSpPr>
      <p:grpSpPr>
        <a:xfrm>
          <a:off x="0" y="0"/>
          <a:ext cx="0" cy="0"/>
          <a:chOff x="0" y="0"/>
          <a:chExt cx="0" cy="0"/>
        </a:xfrm>
      </p:grpSpPr>
      <p:pic>
        <p:nvPicPr>
          <p:cNvPr id="8" name="Generic-USCC-PPT_Opening-1-linear-red.png" descr="Generic-USCC-PPT_Opening-1-linear-red.png">
            <a:extLst>
              <a:ext uri="{FF2B5EF4-FFF2-40B4-BE49-F238E27FC236}">
                <a16:creationId xmlns:a16="http://schemas.microsoft.com/office/drawing/2014/main" id="{3C4B288F-2ED0-1B44-9C7E-4D1D32AE2651}"/>
              </a:ext>
            </a:extLst>
          </p:cNvPr>
          <p:cNvPicPr>
            <a:picLocks noChangeAspect="1"/>
          </p:cNvPicPr>
          <p:nvPr userDrawn="1"/>
        </p:nvPicPr>
        <p:blipFill rotWithShape="1">
          <a:blip r:embed="rId2"/>
          <a:srcRect b="50156"/>
          <a:stretch/>
        </p:blipFill>
        <p:spPr>
          <a:xfrm>
            <a:off x="445" y="0"/>
            <a:ext cx="9143111" cy="2563727"/>
          </a:xfrm>
          <a:prstGeom prst="rect">
            <a:avLst/>
          </a:prstGeom>
          <a:ln w="12700">
            <a:miter lim="400000"/>
          </a:ln>
        </p:spPr>
      </p:pic>
      <p:pic>
        <p:nvPicPr>
          <p:cNvPr id="7" name="Symbol-Hero-optimistic-blue.png">
            <a:extLst>
              <a:ext uri="{FF2B5EF4-FFF2-40B4-BE49-F238E27FC236}">
                <a16:creationId xmlns:a16="http://schemas.microsoft.com/office/drawing/2014/main" id="{147BE81D-04D8-1643-B71A-2E4246EAF3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396873" y="4395730"/>
            <a:ext cx="448957" cy="448957"/>
          </a:xfrm>
          <a:prstGeom prst="rect">
            <a:avLst/>
          </a:prstGeom>
          <a:ln w="12700">
            <a:miter lim="400000"/>
          </a:ln>
        </p:spPr>
      </p:pic>
      <p:pic>
        <p:nvPicPr>
          <p:cNvPr id="9" name="worldmark-optimistic-blue.png">
            <a:extLst>
              <a:ext uri="{FF2B5EF4-FFF2-40B4-BE49-F238E27FC236}">
                <a16:creationId xmlns:a16="http://schemas.microsoft.com/office/drawing/2014/main" id="{D93ED19A-D288-C645-BA96-063A40930DB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98171" y="4482175"/>
            <a:ext cx="2347220" cy="363155"/>
          </a:xfrm>
          <a:prstGeom prst="rect">
            <a:avLst/>
          </a:prstGeom>
          <a:ln w="12700">
            <a:miter lim="400000"/>
          </a:ln>
        </p:spPr>
      </p:pic>
      <p:sp>
        <p:nvSpPr>
          <p:cNvPr id="10" name="Presentation subtitle here">
            <a:extLst>
              <a:ext uri="{FF2B5EF4-FFF2-40B4-BE49-F238E27FC236}">
                <a16:creationId xmlns:a16="http://schemas.microsoft.com/office/drawing/2014/main" id="{E9685692-5E61-DC43-B812-5DDD091ADA2F}"/>
              </a:ext>
            </a:extLst>
          </p:cNvPr>
          <p:cNvSpPr txBox="1">
            <a:spLocks noGrp="1"/>
          </p:cNvSpPr>
          <p:nvPr>
            <p:ph type="body" sz="quarter" idx="22" hasCustomPrompt="1"/>
          </p:nvPr>
        </p:nvSpPr>
        <p:spPr>
          <a:xfrm>
            <a:off x="286319" y="3564460"/>
            <a:ext cx="7681521" cy="439638"/>
          </a:xfrm>
          <a:prstGeom prst="rect">
            <a:avLst/>
          </a:prstGeom>
        </p:spPr>
        <p:txBody>
          <a:bodyPr lIns="0" tIns="0" rIns="0" bIns="0">
            <a:noAutofit/>
          </a:bodyPr>
          <a:lstStyle>
            <a:lvl1pPr>
              <a:lnSpc>
                <a:spcPct val="70000"/>
              </a:lnSpc>
              <a:defRPr sz="2600" b="0" spc="0">
                <a:solidFill>
                  <a:srgbClr val="001F5C"/>
                </a:solidFill>
                <a:latin typeface="GT America Lt"/>
                <a:ea typeface="GT America Lt"/>
                <a:cs typeface="GT America Lt"/>
                <a:sym typeface="GT America Lt"/>
              </a:defRPr>
            </a:lvl1pPr>
          </a:lstStyle>
          <a:p>
            <a:r>
              <a:t>Presentation subtitle here</a:t>
            </a:r>
          </a:p>
        </p:txBody>
      </p:sp>
      <p:sp>
        <p:nvSpPr>
          <p:cNvPr id="15" name="Presentation Title">
            <a:extLst>
              <a:ext uri="{FF2B5EF4-FFF2-40B4-BE49-F238E27FC236}">
                <a16:creationId xmlns:a16="http://schemas.microsoft.com/office/drawing/2014/main" id="{650A2241-68CF-234A-8783-421007737011}"/>
              </a:ext>
            </a:extLst>
          </p:cNvPr>
          <p:cNvSpPr txBox="1">
            <a:spLocks noGrp="1"/>
          </p:cNvSpPr>
          <p:nvPr>
            <p:ph type="title" hasCustomPrompt="1"/>
          </p:nvPr>
        </p:nvSpPr>
        <p:spPr>
          <a:xfrm>
            <a:off x="259589" y="2571749"/>
            <a:ext cx="7750929" cy="952837"/>
          </a:xfrm>
          <a:prstGeom prst="rect">
            <a:avLst/>
          </a:prstGeom>
        </p:spPr>
        <p:txBody>
          <a:bodyPr lIns="0" tIns="0" rIns="0" bIns="0" anchor="b" anchorCtr="0"/>
          <a:lstStyle>
            <a:lvl1pPr>
              <a:defRPr sz="5200" spc="0">
                <a:solidFill>
                  <a:srgbClr val="001F5C"/>
                </a:solidFill>
              </a:defRPr>
            </a:lvl1pPr>
          </a:lstStyle>
          <a:p>
            <a:r>
              <a:t>Presentation Title</a:t>
            </a:r>
          </a:p>
        </p:txBody>
      </p:sp>
    </p:spTree>
    <p:extLst>
      <p:ext uri="{BB962C8B-B14F-4D97-AF65-F5344CB8AC3E}">
        <p14:creationId xmlns:p14="http://schemas.microsoft.com/office/powerpoint/2010/main" val="1899388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Red">
    <p:spTree>
      <p:nvGrpSpPr>
        <p:cNvPr id="1" name=""/>
        <p:cNvGrpSpPr/>
        <p:nvPr/>
      </p:nvGrpSpPr>
      <p:grpSpPr>
        <a:xfrm>
          <a:off x="0" y="0"/>
          <a:ext cx="0" cy="0"/>
          <a:chOff x="0" y="0"/>
          <a:chExt cx="0" cy="0"/>
        </a:xfrm>
      </p:grpSpPr>
      <p:sp>
        <p:nvSpPr>
          <p:cNvPr id="108" name="Another column here if necessary. Point size can be as small as 27pts if adding source info."/>
          <p:cNvSpPr txBox="1">
            <a:spLocks noGrp="1"/>
          </p:cNvSpPr>
          <p:nvPr>
            <p:ph type="body" sz="quarter" idx="21" hasCustomPrompt="1"/>
          </p:nvPr>
        </p:nvSpPr>
        <p:spPr>
          <a:xfrm>
            <a:off x="6070485" y="1222796"/>
            <a:ext cx="2808776" cy="2615828"/>
          </a:xfrm>
          <a:prstGeom prst="rect">
            <a:avLst/>
          </a:prstGeom>
        </p:spPr>
        <p:txBody>
          <a:bodyPr lIns="0" tIns="0" rIns="0" bIns="0">
            <a:noAutofit/>
          </a:bodyPr>
          <a:lstStyle>
            <a:lvl1pPr>
              <a:lnSpc>
                <a:spcPct val="100000"/>
              </a:lnSpc>
              <a:defRPr sz="1700" b="0" spc="0">
                <a:solidFill>
                  <a:srgbClr val="001F5C"/>
                </a:solidFill>
                <a:latin typeface="GT America Lt"/>
                <a:ea typeface="GT America Lt"/>
                <a:cs typeface="GT America Lt"/>
                <a:sym typeface="GT America Lt"/>
              </a:defRPr>
            </a:lvl1pPr>
          </a:lstStyle>
          <a:p>
            <a:r>
              <a:t>Another column here if necessary. </a:t>
            </a:r>
            <a:r>
              <a:rPr lang="en-US"/>
              <a:t>Minimum p</a:t>
            </a:r>
            <a:r>
              <a:t>oint size can be as small as </a:t>
            </a:r>
            <a:r>
              <a:rPr lang="en-US"/>
              <a:t>1</a:t>
            </a:r>
            <a:r>
              <a:t>7pts if adding source info.</a:t>
            </a:r>
          </a:p>
        </p:txBody>
      </p:sp>
      <p:sp>
        <p:nvSpPr>
          <p:cNvPr id="109" name="Headline here"/>
          <p:cNvSpPr txBox="1">
            <a:spLocks noGrp="1"/>
          </p:cNvSpPr>
          <p:nvPr>
            <p:ph type="body" sz="quarter" idx="22" hasCustomPrompt="1"/>
          </p:nvPr>
        </p:nvSpPr>
        <p:spPr>
          <a:xfrm>
            <a:off x="419098" y="216419"/>
            <a:ext cx="8239127" cy="714375"/>
          </a:xfrm>
          <a:prstGeom prst="rect">
            <a:avLst/>
          </a:prstGeom>
        </p:spPr>
        <p:txBody>
          <a:bodyPr lIns="0" tIns="0" rIns="0" bIns="0" anchor="b">
            <a:noAutofit/>
          </a:bodyPr>
          <a:lstStyle>
            <a:lvl1pPr defTabSz="914377">
              <a:lnSpc>
                <a:spcPct val="80000"/>
              </a:lnSpc>
              <a:defRPr sz="3900" b="0" spc="0">
                <a:solidFill>
                  <a:srgbClr val="001F5C"/>
                </a:solidFill>
                <a:latin typeface="GT America Lt"/>
                <a:ea typeface="GT America Lt"/>
                <a:cs typeface="GT America Lt"/>
                <a:sym typeface="GT America Lt"/>
              </a:defRPr>
            </a:lvl1pPr>
          </a:lstStyle>
          <a:p>
            <a:r>
              <a:t>Headline here</a:t>
            </a:r>
          </a:p>
        </p:txBody>
      </p:sp>
      <p:sp>
        <p:nvSpPr>
          <p:cNvPr id="7" name="Another column here if necessary. Point size can be as small as 27pts if adding source info.">
            <a:extLst>
              <a:ext uri="{FF2B5EF4-FFF2-40B4-BE49-F238E27FC236}">
                <a16:creationId xmlns:a16="http://schemas.microsoft.com/office/drawing/2014/main" id="{4EB39136-48A0-8446-AB1B-956E1043D683}"/>
              </a:ext>
            </a:extLst>
          </p:cNvPr>
          <p:cNvSpPr txBox="1">
            <a:spLocks noGrp="1"/>
          </p:cNvSpPr>
          <p:nvPr>
            <p:ph type="body" sz="quarter" idx="24" hasCustomPrompt="1"/>
          </p:nvPr>
        </p:nvSpPr>
        <p:spPr>
          <a:xfrm>
            <a:off x="448519" y="1222796"/>
            <a:ext cx="5144392" cy="2615828"/>
          </a:xfrm>
          <a:prstGeom prst="rect">
            <a:avLst/>
          </a:prstGeom>
        </p:spPr>
        <p:txBody>
          <a:bodyPr lIns="0" tIns="0" rIns="0" bIns="0">
            <a:noAutofit/>
          </a:bodyPr>
          <a:lstStyle>
            <a:lvl1pPr>
              <a:lnSpc>
                <a:spcPct val="100000"/>
              </a:lnSpc>
              <a:defRPr sz="1700" b="0" spc="0">
                <a:solidFill>
                  <a:srgbClr val="001F5C"/>
                </a:solidFill>
                <a:latin typeface="GT America Lt"/>
                <a:ea typeface="GT America Lt"/>
                <a:cs typeface="GT America Lt"/>
                <a:sym typeface="GT America Lt"/>
              </a:defRPr>
            </a:lvl1pPr>
          </a:lstStyle>
          <a:p>
            <a:r>
              <a:rPr lang="en-US"/>
              <a:t>Body copy here</a:t>
            </a:r>
            <a:r>
              <a:t>. </a:t>
            </a:r>
            <a:r>
              <a:rPr lang="en-US"/>
              <a:t>Minimum p</a:t>
            </a:r>
            <a:r>
              <a:t>oint size can be as small as </a:t>
            </a:r>
            <a:r>
              <a:rPr lang="en-US"/>
              <a:t>1</a:t>
            </a:r>
            <a:r>
              <a:t>7pt</a:t>
            </a:r>
            <a:r>
              <a:rPr lang="en-US"/>
              <a:t>s depending on the amount of content.</a:t>
            </a:r>
            <a:endParaRPr/>
          </a:p>
        </p:txBody>
      </p:sp>
      <p:pic>
        <p:nvPicPr>
          <p:cNvPr id="8" name="Lockup_w_clear_space_horizontal_BoldRed.png">
            <a:extLst>
              <a:ext uri="{FF2B5EF4-FFF2-40B4-BE49-F238E27FC236}">
                <a16:creationId xmlns:a16="http://schemas.microsoft.com/office/drawing/2014/main" id="{7BADCA2A-9B99-0942-9AEC-8CFF65D9A8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9062" y="4582145"/>
            <a:ext cx="1513637" cy="344936"/>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B9DDC8A0-F931-E7A8-B9BE-D26E9F5A1BA7}"/>
              </a:ext>
            </a:extLst>
          </p:cNvPr>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86427" y="4463415"/>
            <a:ext cx="463666" cy="463666"/>
          </a:xfrm>
          <a:prstGeom prst="rect">
            <a:avLst/>
          </a:prstGeom>
        </p:spPr>
      </p:pic>
    </p:spTree>
    <p:extLst>
      <p:ext uri="{BB962C8B-B14F-4D97-AF65-F5344CB8AC3E}">
        <p14:creationId xmlns:p14="http://schemas.microsoft.com/office/powerpoint/2010/main" val="300395861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ullets-Red">
    <p:spTree>
      <p:nvGrpSpPr>
        <p:cNvPr id="1" name=""/>
        <p:cNvGrpSpPr/>
        <p:nvPr/>
      </p:nvGrpSpPr>
      <p:grpSpPr>
        <a:xfrm>
          <a:off x="0" y="0"/>
          <a:ext cx="0" cy="0"/>
          <a:chOff x="0" y="0"/>
          <a:chExt cx="0" cy="0"/>
        </a:xfrm>
      </p:grpSpPr>
      <p:sp>
        <p:nvSpPr>
          <p:cNvPr id="146" name="Line"/>
          <p:cNvSpPr/>
          <p:nvPr/>
        </p:nvSpPr>
        <p:spPr>
          <a:xfrm>
            <a:off x="2284861" y="1754809"/>
            <a:ext cx="342277" cy="0"/>
          </a:xfrm>
          <a:prstGeom prst="line">
            <a:avLst/>
          </a:prstGeom>
          <a:ln w="76200">
            <a:solidFill>
              <a:srgbClr val="FF2E18"/>
            </a:solidFill>
            <a:miter lim="400000"/>
          </a:ln>
        </p:spPr>
        <p:txBody>
          <a:bodyPr lIns="19050" tIns="19050" rIns="19050" bIns="19050" anchor="ctr"/>
          <a:lstStyle/>
          <a:p>
            <a:endParaRPr sz="338"/>
          </a:p>
        </p:txBody>
      </p:sp>
      <p:sp>
        <p:nvSpPr>
          <p:cNvPr id="147" name="Line"/>
          <p:cNvSpPr/>
          <p:nvPr/>
        </p:nvSpPr>
        <p:spPr>
          <a:xfrm>
            <a:off x="4580386" y="1754809"/>
            <a:ext cx="342277" cy="0"/>
          </a:xfrm>
          <a:prstGeom prst="line">
            <a:avLst/>
          </a:prstGeom>
          <a:ln w="76200">
            <a:solidFill>
              <a:srgbClr val="FF2E18"/>
            </a:solidFill>
            <a:miter lim="400000"/>
          </a:ln>
        </p:spPr>
        <p:txBody>
          <a:bodyPr lIns="19050" tIns="19050" rIns="19050" bIns="19050" anchor="ctr"/>
          <a:lstStyle/>
          <a:p>
            <a:endParaRPr sz="338"/>
          </a:p>
        </p:txBody>
      </p:sp>
      <p:sp>
        <p:nvSpPr>
          <p:cNvPr id="148" name="Line"/>
          <p:cNvSpPr/>
          <p:nvPr/>
        </p:nvSpPr>
        <p:spPr>
          <a:xfrm>
            <a:off x="6847336" y="1754809"/>
            <a:ext cx="342277" cy="0"/>
          </a:xfrm>
          <a:prstGeom prst="line">
            <a:avLst/>
          </a:prstGeom>
          <a:ln w="76200">
            <a:solidFill>
              <a:srgbClr val="FF2E18"/>
            </a:solidFill>
            <a:miter lim="400000"/>
          </a:ln>
        </p:spPr>
        <p:txBody>
          <a:bodyPr lIns="19050" tIns="19050" rIns="19050" bIns="19050" anchor="ctr"/>
          <a:lstStyle/>
          <a:p>
            <a:endParaRPr sz="338"/>
          </a:p>
        </p:txBody>
      </p:sp>
      <p:sp>
        <p:nvSpPr>
          <p:cNvPr id="149" name="Headline here (for bullet points)"/>
          <p:cNvSpPr txBox="1">
            <a:spLocks noGrp="1"/>
          </p:cNvSpPr>
          <p:nvPr>
            <p:ph type="body" sz="quarter" idx="26" hasCustomPrompt="1"/>
          </p:nvPr>
        </p:nvSpPr>
        <p:spPr>
          <a:xfrm>
            <a:off x="419098" y="216419"/>
            <a:ext cx="8239127" cy="714375"/>
          </a:xfrm>
          <a:prstGeom prst="rect">
            <a:avLst/>
          </a:prstGeom>
        </p:spPr>
        <p:txBody>
          <a:bodyPr lIns="0" tIns="0" rIns="0" bIns="0" anchor="b">
            <a:noAutofit/>
          </a:bodyPr>
          <a:lstStyle>
            <a:lvl1pPr defTabSz="914377">
              <a:lnSpc>
                <a:spcPct val="80000"/>
              </a:lnSpc>
              <a:defRPr sz="3900" b="0" spc="0">
                <a:solidFill>
                  <a:srgbClr val="001F5C"/>
                </a:solidFill>
                <a:latin typeface="GT America Lt"/>
                <a:ea typeface="GT America Lt"/>
                <a:cs typeface="GT America Lt"/>
                <a:sym typeface="GT America Lt"/>
              </a:defRPr>
            </a:lvl1pPr>
          </a:lstStyle>
          <a:p>
            <a:r>
              <a:t>Headline here (for bullet points)</a:t>
            </a:r>
          </a:p>
        </p:txBody>
      </p:sp>
      <p:sp>
        <p:nvSpPr>
          <p:cNvPr id="3" name="Text Placeholder 2">
            <a:extLst>
              <a:ext uri="{FF2B5EF4-FFF2-40B4-BE49-F238E27FC236}">
                <a16:creationId xmlns:a16="http://schemas.microsoft.com/office/drawing/2014/main" id="{FD35E0E4-BC56-6D46-9679-74B77164AE72}"/>
              </a:ext>
            </a:extLst>
          </p:cNvPr>
          <p:cNvSpPr>
            <a:spLocks noGrp="1"/>
          </p:cNvSpPr>
          <p:nvPr>
            <p:ph type="body" sz="quarter" idx="28" hasCustomPrompt="1"/>
          </p:nvPr>
        </p:nvSpPr>
        <p:spPr>
          <a:xfrm>
            <a:off x="2262808" y="1938421"/>
            <a:ext cx="2117167" cy="582150"/>
          </a:xfrm>
          <a:prstGeom prst="rect">
            <a:avLst/>
          </a:prstGeom>
        </p:spPr>
        <p:txBody>
          <a:bodyPr lIns="0" tIns="0" rIns="0" bIns="0"/>
          <a:lstStyle>
            <a:lvl1pPr>
              <a:lnSpc>
                <a:spcPts val="2400"/>
              </a:lnSpc>
              <a:defRPr sz="2600" b="0" i="0" spc="-94" baseline="0">
                <a:solidFill>
                  <a:srgbClr val="001F5C"/>
                </a:solidFill>
                <a:latin typeface="GT America Lt" pitchFamily="2" charset="77"/>
                <a:ea typeface="GT America Lt" pitchFamily="2" charset="77"/>
              </a:defRPr>
            </a:lvl1pPr>
          </a:lstStyle>
          <a:p>
            <a:pPr lvl="0"/>
            <a:r>
              <a:rPr lang="en-US"/>
              <a:t>Subtitle can be on two lines</a:t>
            </a:r>
          </a:p>
        </p:txBody>
      </p:sp>
      <p:sp>
        <p:nvSpPr>
          <p:cNvPr id="17" name="Text Placeholder 2">
            <a:extLst>
              <a:ext uri="{FF2B5EF4-FFF2-40B4-BE49-F238E27FC236}">
                <a16:creationId xmlns:a16="http://schemas.microsoft.com/office/drawing/2014/main" id="{B1BDFCB8-E880-5844-8A00-9BAD9DD6EB34}"/>
              </a:ext>
            </a:extLst>
          </p:cNvPr>
          <p:cNvSpPr>
            <a:spLocks noGrp="1"/>
          </p:cNvSpPr>
          <p:nvPr>
            <p:ph type="body" sz="quarter" idx="29" hasCustomPrompt="1"/>
          </p:nvPr>
        </p:nvSpPr>
        <p:spPr>
          <a:xfrm>
            <a:off x="4563787" y="1938421"/>
            <a:ext cx="2117167" cy="582150"/>
          </a:xfrm>
          <a:prstGeom prst="rect">
            <a:avLst/>
          </a:prstGeom>
        </p:spPr>
        <p:txBody>
          <a:bodyPr lIns="0" tIns="0" rIns="0" bIns="0"/>
          <a:lstStyle>
            <a:lvl1pPr>
              <a:lnSpc>
                <a:spcPts val="2400"/>
              </a:lnSpc>
              <a:defRPr sz="2600" b="0" i="0" spc="-94" baseline="0">
                <a:solidFill>
                  <a:srgbClr val="001F5C"/>
                </a:solidFill>
                <a:latin typeface="GT America Lt" pitchFamily="2" charset="77"/>
                <a:ea typeface="GT America Lt" pitchFamily="2" charset="77"/>
              </a:defRPr>
            </a:lvl1pPr>
          </a:lstStyle>
          <a:p>
            <a:pPr lvl="0"/>
            <a:r>
              <a:rPr lang="en-US"/>
              <a:t>Subtitle can be on two lines</a:t>
            </a:r>
          </a:p>
        </p:txBody>
      </p:sp>
      <p:sp>
        <p:nvSpPr>
          <p:cNvPr id="18" name="Text Placeholder 2">
            <a:extLst>
              <a:ext uri="{FF2B5EF4-FFF2-40B4-BE49-F238E27FC236}">
                <a16:creationId xmlns:a16="http://schemas.microsoft.com/office/drawing/2014/main" id="{986395B8-C9BE-B14E-B720-E92E7BA2D50C}"/>
              </a:ext>
            </a:extLst>
          </p:cNvPr>
          <p:cNvSpPr>
            <a:spLocks noGrp="1"/>
          </p:cNvSpPr>
          <p:nvPr>
            <p:ph type="body" sz="quarter" idx="30" hasCustomPrompt="1"/>
          </p:nvPr>
        </p:nvSpPr>
        <p:spPr>
          <a:xfrm>
            <a:off x="6832926" y="1938421"/>
            <a:ext cx="2117167" cy="582150"/>
          </a:xfrm>
          <a:prstGeom prst="rect">
            <a:avLst/>
          </a:prstGeom>
        </p:spPr>
        <p:txBody>
          <a:bodyPr lIns="0" tIns="0" rIns="0" bIns="0"/>
          <a:lstStyle>
            <a:lvl1pPr>
              <a:lnSpc>
                <a:spcPts val="2400"/>
              </a:lnSpc>
              <a:defRPr sz="2600" b="0" i="0" spc="-94" baseline="0">
                <a:solidFill>
                  <a:srgbClr val="001F5C"/>
                </a:solidFill>
                <a:latin typeface="GT America Lt" pitchFamily="2" charset="77"/>
                <a:ea typeface="GT America Lt" pitchFamily="2" charset="77"/>
              </a:defRPr>
            </a:lvl1pPr>
          </a:lstStyle>
          <a:p>
            <a:pPr lvl="0"/>
            <a:r>
              <a:rPr lang="en-US"/>
              <a:t>Subtitle can be on two lines</a:t>
            </a:r>
          </a:p>
        </p:txBody>
      </p:sp>
      <p:sp>
        <p:nvSpPr>
          <p:cNvPr id="5" name="Text Placeholder 4">
            <a:extLst>
              <a:ext uri="{FF2B5EF4-FFF2-40B4-BE49-F238E27FC236}">
                <a16:creationId xmlns:a16="http://schemas.microsoft.com/office/drawing/2014/main" id="{AEA70D94-E27A-3744-AE57-A4101E66190F}"/>
              </a:ext>
            </a:extLst>
          </p:cNvPr>
          <p:cNvSpPr>
            <a:spLocks noGrp="1"/>
          </p:cNvSpPr>
          <p:nvPr>
            <p:ph type="body" sz="quarter" idx="31" hasCustomPrompt="1"/>
          </p:nvPr>
        </p:nvSpPr>
        <p:spPr>
          <a:xfrm>
            <a:off x="2273359" y="2664557"/>
            <a:ext cx="2117167" cy="813792"/>
          </a:xfrm>
          <a:prstGeom prst="rect">
            <a:avLst/>
          </a:prstGeom>
        </p:spPr>
        <p:txBody>
          <a:bodyPr lIns="0" tIns="0" rIns="0" bIns="0"/>
          <a:lstStyle>
            <a:lvl1pPr marL="214313" indent="-214313">
              <a:lnSpc>
                <a:spcPct val="100000"/>
              </a:lnSpc>
              <a:buFont typeface="Arial" panose="020B0604020202020204" pitchFamily="34" charset="0"/>
              <a:buChar char="•"/>
              <a:defRPr sz="1700" b="0" i="0" spc="-38" baseline="0">
                <a:solidFill>
                  <a:srgbClr val="001F5C"/>
                </a:solidFill>
                <a:latin typeface="GT America Lt" pitchFamily="2" charset="77"/>
                <a:ea typeface="GT America Lt" pitchFamily="2" charset="77"/>
              </a:defRPr>
            </a:lvl1pPr>
          </a:lstStyle>
          <a:p>
            <a:pPr lvl="0"/>
            <a:r>
              <a:rPr lang="en-US"/>
              <a:t>Bullet point</a:t>
            </a:r>
          </a:p>
          <a:p>
            <a:pPr lvl="0"/>
            <a:r>
              <a:rPr lang="en-US"/>
              <a:t>Bullet point</a:t>
            </a:r>
          </a:p>
          <a:p>
            <a:pPr lvl="0"/>
            <a:r>
              <a:rPr lang="en-US"/>
              <a:t>Bullet point</a:t>
            </a:r>
          </a:p>
        </p:txBody>
      </p:sp>
      <p:sp>
        <p:nvSpPr>
          <p:cNvPr id="21" name="Text Placeholder 4">
            <a:extLst>
              <a:ext uri="{FF2B5EF4-FFF2-40B4-BE49-F238E27FC236}">
                <a16:creationId xmlns:a16="http://schemas.microsoft.com/office/drawing/2014/main" id="{6DDF60E9-1112-5549-851A-097096B9E021}"/>
              </a:ext>
            </a:extLst>
          </p:cNvPr>
          <p:cNvSpPr>
            <a:spLocks noGrp="1"/>
          </p:cNvSpPr>
          <p:nvPr>
            <p:ph type="body" sz="quarter" idx="32" hasCustomPrompt="1"/>
          </p:nvPr>
        </p:nvSpPr>
        <p:spPr>
          <a:xfrm>
            <a:off x="4563787" y="2664557"/>
            <a:ext cx="2117167" cy="813792"/>
          </a:xfrm>
          <a:prstGeom prst="rect">
            <a:avLst/>
          </a:prstGeom>
        </p:spPr>
        <p:txBody>
          <a:bodyPr lIns="0" tIns="0" rIns="0" bIns="0"/>
          <a:lstStyle>
            <a:lvl1pPr marL="214313" indent="-214313">
              <a:lnSpc>
                <a:spcPct val="100000"/>
              </a:lnSpc>
              <a:buFont typeface="Arial" panose="020B0604020202020204" pitchFamily="34" charset="0"/>
              <a:buChar char="•"/>
              <a:defRPr sz="1700" b="0" i="0" spc="-38" baseline="0">
                <a:solidFill>
                  <a:srgbClr val="001F5C"/>
                </a:solidFill>
                <a:latin typeface="GT America Lt" pitchFamily="2" charset="77"/>
                <a:ea typeface="GT America Lt" pitchFamily="2" charset="77"/>
              </a:defRPr>
            </a:lvl1pPr>
          </a:lstStyle>
          <a:p>
            <a:pPr lvl="0"/>
            <a:r>
              <a:rPr lang="en-US"/>
              <a:t>Bullet point</a:t>
            </a:r>
          </a:p>
          <a:p>
            <a:pPr lvl="0"/>
            <a:r>
              <a:rPr lang="en-US"/>
              <a:t>Bullet point</a:t>
            </a:r>
          </a:p>
          <a:p>
            <a:pPr lvl="0"/>
            <a:r>
              <a:rPr lang="en-US"/>
              <a:t>Bullet point</a:t>
            </a:r>
          </a:p>
        </p:txBody>
      </p:sp>
      <p:sp>
        <p:nvSpPr>
          <p:cNvPr id="22" name="Text Placeholder 4">
            <a:extLst>
              <a:ext uri="{FF2B5EF4-FFF2-40B4-BE49-F238E27FC236}">
                <a16:creationId xmlns:a16="http://schemas.microsoft.com/office/drawing/2014/main" id="{561B72DC-D711-3547-9A55-563B0EF182B4}"/>
              </a:ext>
            </a:extLst>
          </p:cNvPr>
          <p:cNvSpPr>
            <a:spLocks noGrp="1"/>
          </p:cNvSpPr>
          <p:nvPr>
            <p:ph type="body" sz="quarter" idx="33" hasCustomPrompt="1"/>
          </p:nvPr>
        </p:nvSpPr>
        <p:spPr>
          <a:xfrm>
            <a:off x="6832926" y="2664557"/>
            <a:ext cx="2117167" cy="813792"/>
          </a:xfrm>
          <a:prstGeom prst="rect">
            <a:avLst/>
          </a:prstGeom>
        </p:spPr>
        <p:txBody>
          <a:bodyPr lIns="0" tIns="0" rIns="0" bIns="0"/>
          <a:lstStyle>
            <a:lvl1pPr marL="214313" indent="-214313">
              <a:lnSpc>
                <a:spcPct val="100000"/>
              </a:lnSpc>
              <a:buFont typeface="Arial" panose="020B0604020202020204" pitchFamily="34" charset="0"/>
              <a:buChar char="•"/>
              <a:defRPr sz="1700" b="0" i="0" spc="-38" baseline="0">
                <a:solidFill>
                  <a:srgbClr val="001F5C"/>
                </a:solidFill>
                <a:latin typeface="GT America Lt" pitchFamily="2" charset="77"/>
                <a:ea typeface="GT America Lt" pitchFamily="2" charset="77"/>
              </a:defRPr>
            </a:lvl1pPr>
          </a:lstStyle>
          <a:p>
            <a:pPr lvl="0"/>
            <a:r>
              <a:rPr lang="en-US"/>
              <a:t>Bullet point</a:t>
            </a:r>
          </a:p>
          <a:p>
            <a:pPr lvl="0"/>
            <a:r>
              <a:rPr lang="en-US"/>
              <a:t>Bullet point</a:t>
            </a:r>
          </a:p>
          <a:p>
            <a:pPr lvl="0"/>
            <a:r>
              <a:rPr lang="en-US"/>
              <a:t>Bullet point</a:t>
            </a:r>
          </a:p>
        </p:txBody>
      </p:sp>
      <p:pic>
        <p:nvPicPr>
          <p:cNvPr id="14" name="Lockup_w_clear_space_horizontal_BoldRed.png">
            <a:extLst>
              <a:ext uri="{FF2B5EF4-FFF2-40B4-BE49-F238E27FC236}">
                <a16:creationId xmlns:a16="http://schemas.microsoft.com/office/drawing/2014/main" id="{1E5D9A2C-FF74-A84E-ACA0-80E6E40C10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4994" y="4541975"/>
            <a:ext cx="1689907" cy="385106"/>
          </a:xfrm>
          <a:prstGeom prst="rect">
            <a:avLst/>
          </a:prstGeom>
          <a:ln w="12700">
            <a:miter lim="400000"/>
          </a:ln>
        </p:spPr>
      </p:pic>
      <p:pic>
        <p:nvPicPr>
          <p:cNvPr id="7" name="Picture 6" descr="A logo of a company&#10;&#10;Description automatically generated">
            <a:extLst>
              <a:ext uri="{FF2B5EF4-FFF2-40B4-BE49-F238E27FC236}">
                <a16:creationId xmlns:a16="http://schemas.microsoft.com/office/drawing/2014/main" id="{B663E4F6-C0FD-B837-1030-3E40B3DD71D7}"/>
              </a:ext>
            </a:extLst>
          </p:cNvPr>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86427" y="4463415"/>
            <a:ext cx="463666" cy="463666"/>
          </a:xfrm>
          <a:prstGeom prst="rect">
            <a:avLst/>
          </a:prstGeom>
        </p:spPr>
      </p:pic>
    </p:spTree>
    <p:extLst>
      <p:ext uri="{BB962C8B-B14F-4D97-AF65-F5344CB8AC3E}">
        <p14:creationId xmlns:p14="http://schemas.microsoft.com/office/powerpoint/2010/main" val="37004564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Re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3FDE7-12F2-F54B-974B-AB7731A89C23}"/>
              </a:ext>
            </a:extLst>
          </p:cNvPr>
          <p:cNvSpPr/>
          <p:nvPr userDrawn="1"/>
        </p:nvSpPr>
        <p:spPr>
          <a:xfrm>
            <a:off x="-11394" y="233462"/>
            <a:ext cx="3429000" cy="5147577"/>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5" name="Headline here"/>
          <p:cNvSpPr txBox="1">
            <a:spLocks noGrp="1"/>
          </p:cNvSpPr>
          <p:nvPr>
            <p:ph type="body" sz="quarter" idx="21" hasCustomPrompt="1"/>
          </p:nvPr>
        </p:nvSpPr>
        <p:spPr>
          <a:xfrm>
            <a:off x="419099" y="266090"/>
            <a:ext cx="2998507" cy="477693"/>
          </a:xfrm>
          <a:prstGeom prst="rect">
            <a:avLst/>
          </a:prstGeom>
        </p:spPr>
        <p:txBody>
          <a:bodyPr lIns="0" tIns="0" rIns="0" bIns="0" anchor="b">
            <a:noAutofit/>
          </a:bodyPr>
          <a:lstStyle>
            <a:lvl1pPr defTabSz="914377">
              <a:lnSpc>
                <a:spcPct val="80000"/>
              </a:lnSpc>
              <a:defRPr sz="2600" b="0" spc="0">
                <a:solidFill>
                  <a:srgbClr val="001F5C"/>
                </a:solidFill>
                <a:latin typeface="GT America Lt"/>
                <a:ea typeface="GT America Lt"/>
                <a:cs typeface="GT America Lt"/>
                <a:sym typeface="GT America Lt"/>
              </a:defRPr>
            </a:lvl1pPr>
          </a:lstStyle>
          <a:p>
            <a:r>
              <a:t>Headline here</a:t>
            </a:r>
          </a:p>
        </p:txBody>
      </p:sp>
      <p:sp>
        <p:nvSpPr>
          <p:cNvPr id="196" name="Body copy here."/>
          <p:cNvSpPr txBox="1">
            <a:spLocks noGrp="1"/>
          </p:cNvSpPr>
          <p:nvPr>
            <p:ph type="body" sz="quarter" idx="22" hasCustomPrompt="1"/>
          </p:nvPr>
        </p:nvSpPr>
        <p:spPr>
          <a:xfrm>
            <a:off x="450504" y="993450"/>
            <a:ext cx="2622099" cy="2615828"/>
          </a:xfrm>
          <a:prstGeom prst="rect">
            <a:avLst/>
          </a:prstGeom>
        </p:spPr>
        <p:txBody>
          <a:bodyPr lIns="0" tIns="0" rIns="0" bIns="0">
            <a:noAutofit/>
          </a:bodyPr>
          <a:lstStyle>
            <a:lvl1pPr>
              <a:lnSpc>
                <a:spcPct val="90000"/>
              </a:lnSpc>
              <a:defRPr sz="1700" b="0">
                <a:solidFill>
                  <a:srgbClr val="001F5C"/>
                </a:solidFill>
                <a:latin typeface="GT America Lt"/>
                <a:ea typeface="GT America Lt"/>
                <a:cs typeface="GT America Lt"/>
                <a:sym typeface="GT America Lt"/>
              </a:defRPr>
            </a:lvl1pPr>
          </a:lstStyle>
          <a:p>
            <a:r>
              <a:t>Body copy here.</a:t>
            </a:r>
          </a:p>
        </p:txBody>
      </p:sp>
      <p:sp>
        <p:nvSpPr>
          <p:cNvPr id="3" name="Picture Placeholder 2">
            <a:extLst>
              <a:ext uri="{FF2B5EF4-FFF2-40B4-BE49-F238E27FC236}">
                <a16:creationId xmlns:a16="http://schemas.microsoft.com/office/drawing/2014/main" id="{8A01CD46-51E6-F74D-AD05-10253A69BE3F}"/>
              </a:ext>
            </a:extLst>
          </p:cNvPr>
          <p:cNvSpPr>
            <a:spLocks noGrp="1"/>
          </p:cNvSpPr>
          <p:nvPr>
            <p:ph type="pic" sz="quarter" idx="24"/>
          </p:nvPr>
        </p:nvSpPr>
        <p:spPr>
          <a:xfrm>
            <a:off x="3429000" y="0"/>
            <a:ext cx="5715000" cy="5143500"/>
          </a:xfrm>
          <a:prstGeom prst="rect">
            <a:avLst/>
          </a:prstGeom>
        </p:spPr>
        <p:txBody>
          <a:bodyPr lIns="0" tIns="0" rIns="0" bIns="0"/>
          <a:lstStyle>
            <a:lvl1pPr>
              <a:defRPr sz="1350" b="0" i="0">
                <a:solidFill>
                  <a:srgbClr val="DBF5FF"/>
                </a:solidFill>
                <a:latin typeface="GT America Lt" pitchFamily="2" charset="77"/>
                <a:ea typeface="GT America Lt" pitchFamily="2" charset="77"/>
              </a:defRPr>
            </a:lvl1pPr>
          </a:lstStyle>
          <a:p>
            <a:endParaRPr lang="en-US"/>
          </a:p>
        </p:txBody>
      </p:sp>
      <p:pic>
        <p:nvPicPr>
          <p:cNvPr id="8" name="Lockup_w_clear_space_horizontal_BoldRed.png">
            <a:extLst>
              <a:ext uri="{FF2B5EF4-FFF2-40B4-BE49-F238E27FC236}">
                <a16:creationId xmlns:a16="http://schemas.microsoft.com/office/drawing/2014/main" id="{1C38E853-7248-D840-98CF-FB8CD38E544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112" y="4514524"/>
            <a:ext cx="1436519" cy="327362"/>
          </a:xfrm>
          <a:prstGeom prst="rect">
            <a:avLst/>
          </a:prstGeom>
          <a:ln w="12700">
            <a:miter lim="400000"/>
          </a:ln>
        </p:spPr>
      </p:pic>
      <p:pic>
        <p:nvPicPr>
          <p:cNvPr id="4" name="Picture 3" descr="A logo of a company&#10;&#10;Description automatically generated">
            <a:extLst>
              <a:ext uri="{FF2B5EF4-FFF2-40B4-BE49-F238E27FC236}">
                <a16:creationId xmlns:a16="http://schemas.microsoft.com/office/drawing/2014/main" id="{EB482558-1CC5-CA49-13BC-A2AA80C788F8}"/>
              </a:ext>
            </a:extLst>
          </p:cNvPr>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677089" y="4481896"/>
            <a:ext cx="395514" cy="395514"/>
          </a:xfrm>
          <a:prstGeom prst="rect">
            <a:avLst/>
          </a:prstGeom>
        </p:spPr>
      </p:pic>
    </p:spTree>
    <p:extLst>
      <p:ext uri="{BB962C8B-B14F-4D97-AF65-F5344CB8AC3E}">
        <p14:creationId xmlns:p14="http://schemas.microsoft.com/office/powerpoint/2010/main" val="169946799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llout-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6BF25-6D68-1F40-9B63-13B9AC67D8E9}"/>
              </a:ext>
            </a:extLst>
          </p:cNvPr>
          <p:cNvSpPr>
            <a:spLocks noGrp="1"/>
          </p:cNvSpPr>
          <p:nvPr>
            <p:ph type="body" sz="quarter" idx="22" hasCustomPrompt="1"/>
          </p:nvPr>
        </p:nvSpPr>
        <p:spPr>
          <a:xfrm>
            <a:off x="384635" y="1695782"/>
            <a:ext cx="6168565" cy="1615946"/>
          </a:xfrm>
          <a:prstGeom prst="rect">
            <a:avLst/>
          </a:prstGeom>
        </p:spPr>
        <p:txBody>
          <a:bodyPr lIns="0" tIns="0" rIns="0" bIns="0"/>
          <a:lstStyle>
            <a:lvl1pPr>
              <a:lnSpc>
                <a:spcPts val="3700"/>
              </a:lnSpc>
              <a:defRPr sz="3900" b="0" i="0" spc="0" baseline="0">
                <a:solidFill>
                  <a:srgbClr val="001F5C"/>
                </a:solidFill>
                <a:latin typeface="GT America Lt" pitchFamily="2" charset="77"/>
                <a:ea typeface="GT America Lt" pitchFamily="2" charset="77"/>
              </a:defRPr>
            </a:lvl1pPr>
            <a:lvl2pPr>
              <a:defRPr b="0" i="0">
                <a:latin typeface="GT America Lt" pitchFamily="2" charset="77"/>
                <a:ea typeface="GT America Lt" pitchFamily="2" charset="77"/>
              </a:defRPr>
            </a:lvl2pPr>
            <a:lvl3pPr>
              <a:defRPr b="0" i="0">
                <a:latin typeface="GT America Lt" pitchFamily="2" charset="77"/>
                <a:ea typeface="GT America Lt" pitchFamily="2" charset="77"/>
              </a:defRPr>
            </a:lvl3pPr>
            <a:lvl4pPr>
              <a:defRPr b="0" i="0">
                <a:latin typeface="GT America Lt" pitchFamily="2" charset="77"/>
                <a:ea typeface="GT America Lt" pitchFamily="2" charset="77"/>
              </a:defRPr>
            </a:lvl4pPr>
            <a:lvl5pPr>
              <a:defRPr b="0" i="0">
                <a:latin typeface="GT America Lt" pitchFamily="2" charset="77"/>
                <a:ea typeface="GT America Lt" pitchFamily="2" charset="77"/>
              </a:defRPr>
            </a:lvl5pPr>
          </a:lstStyle>
          <a:p>
            <a:pPr lvl="0"/>
            <a:r>
              <a:rPr lang="en-US"/>
              <a:t>Make a bold statement.</a:t>
            </a:r>
            <a:br>
              <a:rPr lang="en-US"/>
            </a:br>
            <a:r>
              <a:rPr lang="en-US"/>
              <a:t>Three lines of text max.</a:t>
            </a:r>
            <a:br>
              <a:rPr lang="en-US"/>
            </a:br>
            <a:r>
              <a:rPr lang="en-US"/>
              <a:t>Please and thank you.</a:t>
            </a:r>
          </a:p>
        </p:txBody>
      </p:sp>
      <p:pic>
        <p:nvPicPr>
          <p:cNvPr id="6" name="Generic-USCC-PPT_Session-pattern-linear-red.png" descr="Generic-USCC-PPT_Session-pattern-linear-red.png">
            <a:extLst>
              <a:ext uri="{FF2B5EF4-FFF2-40B4-BE49-F238E27FC236}">
                <a16:creationId xmlns:a16="http://schemas.microsoft.com/office/drawing/2014/main" id="{2230C443-B5D3-9C41-8FEC-5BCFA1F99244}"/>
              </a:ext>
            </a:extLst>
          </p:cNvPr>
          <p:cNvPicPr>
            <a:picLocks noChangeAspect="1"/>
          </p:cNvPicPr>
          <p:nvPr userDrawn="1"/>
        </p:nvPicPr>
        <p:blipFill rotWithShape="1">
          <a:blip r:embed="rId2"/>
          <a:srcRect l="74779"/>
          <a:stretch/>
        </p:blipFill>
        <p:spPr>
          <a:xfrm>
            <a:off x="6836229" y="0"/>
            <a:ext cx="2305740" cy="5143500"/>
          </a:xfrm>
          <a:prstGeom prst="rect">
            <a:avLst/>
          </a:prstGeom>
          <a:ln w="12700">
            <a:miter lim="400000"/>
          </a:ln>
        </p:spPr>
      </p:pic>
      <p:pic>
        <p:nvPicPr>
          <p:cNvPr id="7" name="Lockup_w_clear_space_horizontal_BoldRed.png">
            <a:extLst>
              <a:ext uri="{FF2B5EF4-FFF2-40B4-BE49-F238E27FC236}">
                <a16:creationId xmlns:a16="http://schemas.microsoft.com/office/drawing/2014/main" id="{25D0CD6D-20DE-6E46-BC68-18F3EB7ACF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7365" y="4227889"/>
            <a:ext cx="2034641" cy="463666"/>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C9D1D3EB-3228-F221-BE66-423236384D96}"/>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004612" y="4227889"/>
            <a:ext cx="463666" cy="463666"/>
          </a:xfrm>
          <a:prstGeom prst="rect">
            <a:avLst/>
          </a:prstGeom>
        </p:spPr>
      </p:pic>
    </p:spTree>
    <p:extLst>
      <p:ext uri="{BB962C8B-B14F-4D97-AF65-F5344CB8AC3E}">
        <p14:creationId xmlns:p14="http://schemas.microsoft.com/office/powerpoint/2010/main" val="23596798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Light">
    <p:spTree>
      <p:nvGrpSpPr>
        <p:cNvPr id="1" name=""/>
        <p:cNvGrpSpPr/>
        <p:nvPr/>
      </p:nvGrpSpPr>
      <p:grpSpPr>
        <a:xfrm>
          <a:off x="0" y="0"/>
          <a:ext cx="0" cy="0"/>
          <a:chOff x="0" y="0"/>
          <a:chExt cx="0" cy="0"/>
        </a:xfrm>
      </p:grpSpPr>
      <p:sp>
        <p:nvSpPr>
          <p:cNvPr id="108" name="Another column here if necessary. Point size can be as small as 27pts if adding source info."/>
          <p:cNvSpPr txBox="1">
            <a:spLocks noGrp="1"/>
          </p:cNvSpPr>
          <p:nvPr>
            <p:ph type="body" sz="quarter" idx="21" hasCustomPrompt="1"/>
          </p:nvPr>
        </p:nvSpPr>
        <p:spPr>
          <a:xfrm>
            <a:off x="6070485" y="1222796"/>
            <a:ext cx="2808776" cy="2615828"/>
          </a:xfrm>
          <a:prstGeom prst="rect">
            <a:avLst/>
          </a:prstGeom>
        </p:spPr>
        <p:txBody>
          <a:bodyPr lIns="0" tIns="0" rIns="0" bIns="0">
            <a:noAutofit/>
          </a:bodyPr>
          <a:lstStyle>
            <a:lvl1pPr>
              <a:lnSpc>
                <a:spcPct val="100000"/>
              </a:lnSpc>
              <a:defRPr sz="1700" b="0" spc="0">
                <a:solidFill>
                  <a:srgbClr val="004F91"/>
                </a:solidFill>
                <a:latin typeface="GT America Lt"/>
                <a:ea typeface="GT America Lt"/>
                <a:cs typeface="GT America Lt"/>
                <a:sym typeface="GT America Lt"/>
              </a:defRPr>
            </a:lvl1pPr>
          </a:lstStyle>
          <a:p>
            <a:r>
              <a:t>Another column here if necessary. </a:t>
            </a:r>
            <a:r>
              <a:rPr lang="en-US"/>
              <a:t>Minimum p</a:t>
            </a:r>
            <a:r>
              <a:t>oint size can be as small as </a:t>
            </a:r>
            <a:r>
              <a:rPr lang="en-US"/>
              <a:t>1</a:t>
            </a:r>
            <a:r>
              <a:t>7pts if adding source info.</a:t>
            </a:r>
          </a:p>
        </p:txBody>
      </p:sp>
      <p:sp>
        <p:nvSpPr>
          <p:cNvPr id="109" name="Headline here"/>
          <p:cNvSpPr txBox="1">
            <a:spLocks noGrp="1"/>
          </p:cNvSpPr>
          <p:nvPr>
            <p:ph type="body" sz="quarter" idx="22" hasCustomPrompt="1"/>
          </p:nvPr>
        </p:nvSpPr>
        <p:spPr>
          <a:xfrm>
            <a:off x="419098" y="216419"/>
            <a:ext cx="8239127" cy="714375"/>
          </a:xfrm>
          <a:prstGeom prst="rect">
            <a:avLst/>
          </a:prstGeom>
        </p:spPr>
        <p:txBody>
          <a:bodyPr lIns="0" tIns="0" rIns="0" bIns="0" anchor="b">
            <a:noAutofit/>
          </a:bodyPr>
          <a:lstStyle>
            <a:lvl1pPr defTabSz="914377">
              <a:lnSpc>
                <a:spcPct val="80000"/>
              </a:lnSpc>
              <a:defRPr sz="3900" b="0" spc="0">
                <a:solidFill>
                  <a:srgbClr val="004F91"/>
                </a:solidFill>
                <a:latin typeface="GT America Lt"/>
                <a:ea typeface="GT America Lt"/>
                <a:cs typeface="GT America Lt"/>
                <a:sym typeface="GT America Lt"/>
              </a:defRPr>
            </a:lvl1pPr>
          </a:lstStyle>
          <a:p>
            <a:r>
              <a:t>Headline here</a:t>
            </a:r>
          </a:p>
        </p:txBody>
      </p:sp>
      <p:sp>
        <p:nvSpPr>
          <p:cNvPr id="7" name="Another column here if necessary. Point size can be as small as 27pts if adding source info.">
            <a:extLst>
              <a:ext uri="{FF2B5EF4-FFF2-40B4-BE49-F238E27FC236}">
                <a16:creationId xmlns:a16="http://schemas.microsoft.com/office/drawing/2014/main" id="{4EB39136-48A0-8446-AB1B-956E1043D683}"/>
              </a:ext>
            </a:extLst>
          </p:cNvPr>
          <p:cNvSpPr txBox="1">
            <a:spLocks noGrp="1"/>
          </p:cNvSpPr>
          <p:nvPr>
            <p:ph type="body" sz="quarter" idx="24" hasCustomPrompt="1"/>
          </p:nvPr>
        </p:nvSpPr>
        <p:spPr>
          <a:xfrm>
            <a:off x="448519" y="1222796"/>
            <a:ext cx="5144392" cy="2615828"/>
          </a:xfrm>
          <a:prstGeom prst="rect">
            <a:avLst/>
          </a:prstGeom>
        </p:spPr>
        <p:txBody>
          <a:bodyPr lIns="0" tIns="0" rIns="0" bIns="0">
            <a:noAutofit/>
          </a:bodyPr>
          <a:lstStyle>
            <a:lvl1pPr>
              <a:lnSpc>
                <a:spcPct val="100000"/>
              </a:lnSpc>
              <a:defRPr sz="1700" b="0" spc="0">
                <a:solidFill>
                  <a:srgbClr val="004F91"/>
                </a:solidFill>
                <a:latin typeface="GT America Lt"/>
                <a:ea typeface="GT America Lt"/>
                <a:cs typeface="GT America Lt"/>
                <a:sym typeface="GT America Lt"/>
              </a:defRPr>
            </a:lvl1pPr>
          </a:lstStyle>
          <a:p>
            <a:r>
              <a:rPr lang="en-US"/>
              <a:t>Body copy here</a:t>
            </a:r>
            <a:r>
              <a:t>. </a:t>
            </a:r>
            <a:r>
              <a:rPr lang="en-US"/>
              <a:t>Minimum p</a:t>
            </a:r>
            <a:r>
              <a:t>oint size can be as small as </a:t>
            </a:r>
            <a:r>
              <a:rPr lang="en-US"/>
              <a:t>1</a:t>
            </a:r>
            <a:r>
              <a:t>7pt</a:t>
            </a:r>
            <a:r>
              <a:rPr lang="en-US"/>
              <a:t>s depending on the amount of content.</a:t>
            </a:r>
            <a:endParaRPr/>
          </a:p>
        </p:txBody>
      </p:sp>
      <p:pic>
        <p:nvPicPr>
          <p:cNvPr id="6" name="Lockup_w_clear_space_horizontal_InsightfulBlue.png">
            <a:extLst>
              <a:ext uri="{FF2B5EF4-FFF2-40B4-BE49-F238E27FC236}">
                <a16:creationId xmlns:a16="http://schemas.microsoft.com/office/drawing/2014/main" id="{5C97E29D-B954-FE4A-B7BB-4F96F7F2C9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7074" y="4595328"/>
            <a:ext cx="1624777" cy="370264"/>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015B1B99-A216-5FA7-5686-DCB06F7C94E7}"/>
              </a:ext>
            </a:extLst>
          </p:cNvPr>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86427" y="4463415"/>
            <a:ext cx="463666" cy="463666"/>
          </a:xfrm>
          <a:prstGeom prst="rect">
            <a:avLst/>
          </a:prstGeom>
        </p:spPr>
      </p:pic>
    </p:spTree>
    <p:extLst>
      <p:ext uri="{BB962C8B-B14F-4D97-AF65-F5344CB8AC3E}">
        <p14:creationId xmlns:p14="http://schemas.microsoft.com/office/powerpoint/2010/main" val="70669762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t-Light">
    <p:spTree>
      <p:nvGrpSpPr>
        <p:cNvPr id="1" name=""/>
        <p:cNvGrpSpPr/>
        <p:nvPr/>
      </p:nvGrpSpPr>
      <p:grpSpPr>
        <a:xfrm>
          <a:off x="0" y="0"/>
          <a:ext cx="0" cy="0"/>
          <a:chOff x="0" y="0"/>
          <a:chExt cx="0" cy="0"/>
        </a:xfrm>
      </p:grpSpPr>
      <p:sp>
        <p:nvSpPr>
          <p:cNvPr id="108" name="Another column here if necessary. Point size can be as small as 27pts if adding source info."/>
          <p:cNvSpPr txBox="1">
            <a:spLocks noGrp="1"/>
          </p:cNvSpPr>
          <p:nvPr>
            <p:ph type="body" sz="quarter" idx="21" hasCustomPrompt="1"/>
          </p:nvPr>
        </p:nvSpPr>
        <p:spPr>
          <a:xfrm>
            <a:off x="6070485" y="1222796"/>
            <a:ext cx="2808776" cy="2615828"/>
          </a:xfrm>
          <a:prstGeom prst="rect">
            <a:avLst/>
          </a:prstGeom>
        </p:spPr>
        <p:txBody>
          <a:bodyPr lIns="0" tIns="0" rIns="0" bIns="0">
            <a:noAutofit/>
          </a:bodyPr>
          <a:lstStyle>
            <a:lvl1pPr>
              <a:lnSpc>
                <a:spcPct val="100000"/>
              </a:lnSpc>
              <a:defRPr sz="1700" b="0" spc="0">
                <a:solidFill>
                  <a:srgbClr val="004F91"/>
                </a:solidFill>
                <a:latin typeface="GT America Lt"/>
                <a:ea typeface="GT America Lt"/>
                <a:cs typeface="GT America Lt"/>
                <a:sym typeface="GT America Lt"/>
              </a:defRPr>
            </a:lvl1pPr>
          </a:lstStyle>
          <a:p>
            <a:r>
              <a:t>Another column here if necessary. </a:t>
            </a:r>
            <a:r>
              <a:rPr lang="en-US"/>
              <a:t>Minimum p</a:t>
            </a:r>
            <a:r>
              <a:t>oint size can be as small as </a:t>
            </a:r>
            <a:r>
              <a:rPr lang="en-US"/>
              <a:t>1</a:t>
            </a:r>
            <a:r>
              <a:t>7pts if adding source info.</a:t>
            </a:r>
          </a:p>
        </p:txBody>
      </p:sp>
      <p:sp>
        <p:nvSpPr>
          <p:cNvPr id="109" name="Headline here"/>
          <p:cNvSpPr txBox="1">
            <a:spLocks noGrp="1"/>
          </p:cNvSpPr>
          <p:nvPr>
            <p:ph type="body" sz="quarter" idx="22" hasCustomPrompt="1"/>
          </p:nvPr>
        </p:nvSpPr>
        <p:spPr>
          <a:xfrm>
            <a:off x="419098" y="216419"/>
            <a:ext cx="8239127" cy="714375"/>
          </a:xfrm>
          <a:prstGeom prst="rect">
            <a:avLst/>
          </a:prstGeom>
        </p:spPr>
        <p:txBody>
          <a:bodyPr lIns="0" tIns="0" rIns="0" bIns="0" anchor="b">
            <a:noAutofit/>
          </a:bodyPr>
          <a:lstStyle>
            <a:lvl1pPr defTabSz="914377">
              <a:lnSpc>
                <a:spcPct val="80000"/>
              </a:lnSpc>
              <a:defRPr sz="3900" b="0" spc="0">
                <a:solidFill>
                  <a:srgbClr val="004F91"/>
                </a:solidFill>
                <a:latin typeface="GT America Lt"/>
                <a:ea typeface="GT America Lt"/>
                <a:cs typeface="GT America Lt"/>
                <a:sym typeface="GT America Lt"/>
              </a:defRPr>
            </a:lvl1pPr>
          </a:lstStyle>
          <a:p>
            <a:r>
              <a:t>Headline here</a:t>
            </a:r>
          </a:p>
        </p:txBody>
      </p:sp>
      <p:sp>
        <p:nvSpPr>
          <p:cNvPr id="7" name="Another column here if necessary. Point size can be as small as 27pts if adding source info.">
            <a:extLst>
              <a:ext uri="{FF2B5EF4-FFF2-40B4-BE49-F238E27FC236}">
                <a16:creationId xmlns:a16="http://schemas.microsoft.com/office/drawing/2014/main" id="{4EB39136-48A0-8446-AB1B-956E1043D683}"/>
              </a:ext>
            </a:extLst>
          </p:cNvPr>
          <p:cNvSpPr txBox="1">
            <a:spLocks noGrp="1"/>
          </p:cNvSpPr>
          <p:nvPr>
            <p:ph type="body" sz="quarter" idx="24" hasCustomPrompt="1"/>
          </p:nvPr>
        </p:nvSpPr>
        <p:spPr>
          <a:xfrm>
            <a:off x="448519" y="1222796"/>
            <a:ext cx="5144392" cy="2615828"/>
          </a:xfrm>
          <a:prstGeom prst="rect">
            <a:avLst/>
          </a:prstGeom>
        </p:spPr>
        <p:txBody>
          <a:bodyPr lIns="0" tIns="0" rIns="0" bIns="0">
            <a:noAutofit/>
          </a:bodyPr>
          <a:lstStyle>
            <a:lvl1pPr>
              <a:lnSpc>
                <a:spcPct val="100000"/>
              </a:lnSpc>
              <a:defRPr sz="1700" b="0" spc="0">
                <a:solidFill>
                  <a:srgbClr val="004F91"/>
                </a:solidFill>
                <a:latin typeface="GT America Lt"/>
                <a:ea typeface="GT America Lt"/>
                <a:cs typeface="GT America Lt"/>
                <a:sym typeface="GT America Lt"/>
              </a:defRPr>
            </a:lvl1pPr>
          </a:lstStyle>
          <a:p>
            <a:r>
              <a:rPr lang="en-US"/>
              <a:t>Body copy here</a:t>
            </a:r>
            <a:r>
              <a:t>. </a:t>
            </a:r>
            <a:r>
              <a:rPr lang="en-US"/>
              <a:t>Minimum p</a:t>
            </a:r>
            <a:r>
              <a:t>oint size can be as small as </a:t>
            </a:r>
            <a:r>
              <a:rPr lang="en-US"/>
              <a:t>1</a:t>
            </a:r>
            <a:r>
              <a:t>7pt</a:t>
            </a:r>
            <a:r>
              <a:rPr lang="en-US"/>
              <a:t>s depending on the amount of content.</a:t>
            </a:r>
            <a:endParaRPr/>
          </a:p>
        </p:txBody>
      </p:sp>
      <p:pic>
        <p:nvPicPr>
          <p:cNvPr id="2" name="Picture 1" descr="A logo of a company&#10;&#10;Description automatically generated">
            <a:extLst>
              <a:ext uri="{FF2B5EF4-FFF2-40B4-BE49-F238E27FC236}">
                <a16:creationId xmlns:a16="http://schemas.microsoft.com/office/drawing/2014/main" id="{00C87D8B-144B-D1B2-BBE0-5DA28574EC76}"/>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86427" y="4463415"/>
            <a:ext cx="463666" cy="463666"/>
          </a:xfrm>
          <a:prstGeom prst="rect">
            <a:avLst/>
          </a:prstGeom>
        </p:spPr>
      </p:pic>
    </p:spTree>
    <p:extLst>
      <p:ext uri="{BB962C8B-B14F-4D97-AF65-F5344CB8AC3E}">
        <p14:creationId xmlns:p14="http://schemas.microsoft.com/office/powerpoint/2010/main" val="6721573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s-Light">
    <p:spTree>
      <p:nvGrpSpPr>
        <p:cNvPr id="1" name=""/>
        <p:cNvGrpSpPr/>
        <p:nvPr/>
      </p:nvGrpSpPr>
      <p:grpSpPr>
        <a:xfrm>
          <a:off x="0" y="0"/>
          <a:ext cx="0" cy="0"/>
          <a:chOff x="0" y="0"/>
          <a:chExt cx="0" cy="0"/>
        </a:xfrm>
      </p:grpSpPr>
      <p:sp>
        <p:nvSpPr>
          <p:cNvPr id="146" name="Line"/>
          <p:cNvSpPr/>
          <p:nvPr/>
        </p:nvSpPr>
        <p:spPr>
          <a:xfrm>
            <a:off x="2284861" y="1754809"/>
            <a:ext cx="342277" cy="0"/>
          </a:xfrm>
          <a:prstGeom prst="line">
            <a:avLst/>
          </a:prstGeom>
          <a:ln w="76200">
            <a:solidFill>
              <a:srgbClr val="81EEF3"/>
            </a:solidFill>
            <a:miter lim="400000"/>
          </a:ln>
        </p:spPr>
        <p:txBody>
          <a:bodyPr lIns="19050" tIns="19050" rIns="19050" bIns="19050" anchor="ctr"/>
          <a:lstStyle/>
          <a:p>
            <a:endParaRPr sz="338"/>
          </a:p>
        </p:txBody>
      </p:sp>
      <p:sp>
        <p:nvSpPr>
          <p:cNvPr id="147" name="Line"/>
          <p:cNvSpPr/>
          <p:nvPr/>
        </p:nvSpPr>
        <p:spPr>
          <a:xfrm>
            <a:off x="4580386" y="1754809"/>
            <a:ext cx="342277" cy="0"/>
          </a:xfrm>
          <a:prstGeom prst="line">
            <a:avLst/>
          </a:prstGeom>
          <a:ln w="76200">
            <a:solidFill>
              <a:srgbClr val="81EEF3"/>
            </a:solidFill>
            <a:miter lim="400000"/>
          </a:ln>
        </p:spPr>
        <p:txBody>
          <a:bodyPr lIns="19050" tIns="19050" rIns="19050" bIns="19050" anchor="ctr"/>
          <a:lstStyle/>
          <a:p>
            <a:endParaRPr sz="338"/>
          </a:p>
        </p:txBody>
      </p:sp>
      <p:sp>
        <p:nvSpPr>
          <p:cNvPr id="148" name="Line"/>
          <p:cNvSpPr/>
          <p:nvPr/>
        </p:nvSpPr>
        <p:spPr>
          <a:xfrm>
            <a:off x="6847336" y="1754809"/>
            <a:ext cx="342277" cy="0"/>
          </a:xfrm>
          <a:prstGeom prst="line">
            <a:avLst/>
          </a:prstGeom>
          <a:ln w="76200">
            <a:solidFill>
              <a:srgbClr val="81EEF3"/>
            </a:solidFill>
            <a:miter lim="400000"/>
          </a:ln>
        </p:spPr>
        <p:txBody>
          <a:bodyPr lIns="19050" tIns="19050" rIns="19050" bIns="19050" anchor="ctr"/>
          <a:lstStyle/>
          <a:p>
            <a:endParaRPr sz="338"/>
          </a:p>
        </p:txBody>
      </p:sp>
      <p:sp>
        <p:nvSpPr>
          <p:cNvPr id="149" name="Headline here (for bullet points)"/>
          <p:cNvSpPr txBox="1">
            <a:spLocks noGrp="1"/>
          </p:cNvSpPr>
          <p:nvPr>
            <p:ph type="body" sz="quarter" idx="26" hasCustomPrompt="1"/>
          </p:nvPr>
        </p:nvSpPr>
        <p:spPr>
          <a:xfrm>
            <a:off x="419098" y="216419"/>
            <a:ext cx="8239127" cy="714375"/>
          </a:xfrm>
          <a:prstGeom prst="rect">
            <a:avLst/>
          </a:prstGeom>
        </p:spPr>
        <p:txBody>
          <a:bodyPr lIns="0" tIns="0" rIns="0" bIns="0" anchor="b">
            <a:noAutofit/>
          </a:bodyPr>
          <a:lstStyle>
            <a:lvl1pPr defTabSz="914377">
              <a:lnSpc>
                <a:spcPct val="80000"/>
              </a:lnSpc>
              <a:defRPr sz="3900" b="0" spc="0">
                <a:solidFill>
                  <a:srgbClr val="004F91"/>
                </a:solidFill>
                <a:latin typeface="GT America Lt"/>
                <a:ea typeface="GT America Lt"/>
                <a:cs typeface="GT America Lt"/>
                <a:sym typeface="GT America Lt"/>
              </a:defRPr>
            </a:lvl1pPr>
          </a:lstStyle>
          <a:p>
            <a:r>
              <a:t>Headline here (for bullet points)</a:t>
            </a:r>
          </a:p>
        </p:txBody>
      </p:sp>
      <p:sp>
        <p:nvSpPr>
          <p:cNvPr id="3" name="Text Placeholder 2">
            <a:extLst>
              <a:ext uri="{FF2B5EF4-FFF2-40B4-BE49-F238E27FC236}">
                <a16:creationId xmlns:a16="http://schemas.microsoft.com/office/drawing/2014/main" id="{FD35E0E4-BC56-6D46-9679-74B77164AE72}"/>
              </a:ext>
            </a:extLst>
          </p:cNvPr>
          <p:cNvSpPr>
            <a:spLocks noGrp="1"/>
          </p:cNvSpPr>
          <p:nvPr>
            <p:ph type="body" sz="quarter" idx="28" hasCustomPrompt="1"/>
          </p:nvPr>
        </p:nvSpPr>
        <p:spPr>
          <a:xfrm>
            <a:off x="2262808" y="1938421"/>
            <a:ext cx="2117167" cy="582150"/>
          </a:xfrm>
          <a:prstGeom prst="rect">
            <a:avLst/>
          </a:prstGeom>
        </p:spPr>
        <p:txBody>
          <a:bodyPr lIns="0" tIns="0" rIns="0" bIns="0"/>
          <a:lstStyle>
            <a:lvl1pPr>
              <a:lnSpc>
                <a:spcPts val="2400"/>
              </a:lnSpc>
              <a:defRPr sz="2600" b="0" i="0" spc="-94" baseline="0">
                <a:solidFill>
                  <a:srgbClr val="004F91"/>
                </a:solidFill>
                <a:latin typeface="GT America Lt" pitchFamily="2" charset="77"/>
                <a:ea typeface="GT America Lt" pitchFamily="2" charset="77"/>
              </a:defRPr>
            </a:lvl1pPr>
          </a:lstStyle>
          <a:p>
            <a:pPr lvl="0"/>
            <a:r>
              <a:rPr lang="en-US"/>
              <a:t>Subtitle can be on two lines</a:t>
            </a:r>
          </a:p>
        </p:txBody>
      </p:sp>
      <p:sp>
        <p:nvSpPr>
          <p:cNvPr id="17" name="Text Placeholder 2">
            <a:extLst>
              <a:ext uri="{FF2B5EF4-FFF2-40B4-BE49-F238E27FC236}">
                <a16:creationId xmlns:a16="http://schemas.microsoft.com/office/drawing/2014/main" id="{B1BDFCB8-E880-5844-8A00-9BAD9DD6EB34}"/>
              </a:ext>
            </a:extLst>
          </p:cNvPr>
          <p:cNvSpPr>
            <a:spLocks noGrp="1"/>
          </p:cNvSpPr>
          <p:nvPr>
            <p:ph type="body" sz="quarter" idx="29" hasCustomPrompt="1"/>
          </p:nvPr>
        </p:nvSpPr>
        <p:spPr>
          <a:xfrm>
            <a:off x="4563787" y="1938421"/>
            <a:ext cx="2117167" cy="582150"/>
          </a:xfrm>
          <a:prstGeom prst="rect">
            <a:avLst/>
          </a:prstGeom>
        </p:spPr>
        <p:txBody>
          <a:bodyPr lIns="0" tIns="0" rIns="0" bIns="0"/>
          <a:lstStyle>
            <a:lvl1pPr>
              <a:lnSpc>
                <a:spcPts val="2400"/>
              </a:lnSpc>
              <a:defRPr sz="2600" b="0" i="0" spc="-94" baseline="0">
                <a:solidFill>
                  <a:srgbClr val="004F91"/>
                </a:solidFill>
                <a:latin typeface="GT America Lt" pitchFamily="2" charset="77"/>
                <a:ea typeface="GT America Lt" pitchFamily="2" charset="77"/>
              </a:defRPr>
            </a:lvl1pPr>
          </a:lstStyle>
          <a:p>
            <a:pPr lvl="0"/>
            <a:r>
              <a:rPr lang="en-US"/>
              <a:t>Subtitle can be on two lines</a:t>
            </a:r>
          </a:p>
        </p:txBody>
      </p:sp>
      <p:sp>
        <p:nvSpPr>
          <p:cNvPr id="18" name="Text Placeholder 2">
            <a:extLst>
              <a:ext uri="{FF2B5EF4-FFF2-40B4-BE49-F238E27FC236}">
                <a16:creationId xmlns:a16="http://schemas.microsoft.com/office/drawing/2014/main" id="{986395B8-C9BE-B14E-B720-E92E7BA2D50C}"/>
              </a:ext>
            </a:extLst>
          </p:cNvPr>
          <p:cNvSpPr>
            <a:spLocks noGrp="1"/>
          </p:cNvSpPr>
          <p:nvPr>
            <p:ph type="body" sz="quarter" idx="30" hasCustomPrompt="1"/>
          </p:nvPr>
        </p:nvSpPr>
        <p:spPr>
          <a:xfrm>
            <a:off x="6832926" y="1938421"/>
            <a:ext cx="2117167" cy="582150"/>
          </a:xfrm>
          <a:prstGeom prst="rect">
            <a:avLst/>
          </a:prstGeom>
        </p:spPr>
        <p:txBody>
          <a:bodyPr lIns="0" tIns="0" rIns="0" bIns="0"/>
          <a:lstStyle>
            <a:lvl1pPr>
              <a:lnSpc>
                <a:spcPts val="2400"/>
              </a:lnSpc>
              <a:defRPr sz="2600" b="0" i="0" spc="-94" baseline="0">
                <a:solidFill>
                  <a:srgbClr val="004F91"/>
                </a:solidFill>
                <a:latin typeface="GT America Lt" pitchFamily="2" charset="77"/>
                <a:ea typeface="GT America Lt" pitchFamily="2" charset="77"/>
              </a:defRPr>
            </a:lvl1pPr>
          </a:lstStyle>
          <a:p>
            <a:pPr lvl="0"/>
            <a:r>
              <a:rPr lang="en-US"/>
              <a:t>Subtitle can be on two lines</a:t>
            </a:r>
          </a:p>
        </p:txBody>
      </p:sp>
      <p:sp>
        <p:nvSpPr>
          <p:cNvPr id="5" name="Text Placeholder 4">
            <a:extLst>
              <a:ext uri="{FF2B5EF4-FFF2-40B4-BE49-F238E27FC236}">
                <a16:creationId xmlns:a16="http://schemas.microsoft.com/office/drawing/2014/main" id="{AEA70D94-E27A-3744-AE57-A4101E66190F}"/>
              </a:ext>
            </a:extLst>
          </p:cNvPr>
          <p:cNvSpPr>
            <a:spLocks noGrp="1"/>
          </p:cNvSpPr>
          <p:nvPr>
            <p:ph type="body" sz="quarter" idx="31" hasCustomPrompt="1"/>
          </p:nvPr>
        </p:nvSpPr>
        <p:spPr>
          <a:xfrm>
            <a:off x="2273359" y="2664557"/>
            <a:ext cx="2117167" cy="813792"/>
          </a:xfrm>
          <a:prstGeom prst="rect">
            <a:avLst/>
          </a:prstGeom>
        </p:spPr>
        <p:txBody>
          <a:bodyPr lIns="0" tIns="0" rIns="0" bIns="0"/>
          <a:lstStyle>
            <a:lvl1pPr marL="214313" indent="-214313">
              <a:lnSpc>
                <a:spcPct val="100000"/>
              </a:lnSpc>
              <a:buFont typeface="Arial" panose="020B0604020202020204" pitchFamily="34" charset="0"/>
              <a:buChar char="•"/>
              <a:defRPr sz="1700" b="0" i="0" spc="-38" baseline="0">
                <a:solidFill>
                  <a:srgbClr val="004F91"/>
                </a:solidFill>
                <a:latin typeface="GT America Lt" pitchFamily="2" charset="77"/>
                <a:ea typeface="GT America Lt" pitchFamily="2" charset="77"/>
              </a:defRPr>
            </a:lvl1pPr>
          </a:lstStyle>
          <a:p>
            <a:pPr lvl="0"/>
            <a:r>
              <a:rPr lang="en-US"/>
              <a:t>Bullet point</a:t>
            </a:r>
          </a:p>
          <a:p>
            <a:pPr lvl="0"/>
            <a:r>
              <a:rPr lang="en-US"/>
              <a:t>Bullet point</a:t>
            </a:r>
          </a:p>
          <a:p>
            <a:pPr lvl="0"/>
            <a:r>
              <a:rPr lang="en-US"/>
              <a:t>Bullet point</a:t>
            </a:r>
          </a:p>
        </p:txBody>
      </p:sp>
      <p:sp>
        <p:nvSpPr>
          <p:cNvPr id="21" name="Text Placeholder 4">
            <a:extLst>
              <a:ext uri="{FF2B5EF4-FFF2-40B4-BE49-F238E27FC236}">
                <a16:creationId xmlns:a16="http://schemas.microsoft.com/office/drawing/2014/main" id="{6DDF60E9-1112-5549-851A-097096B9E021}"/>
              </a:ext>
            </a:extLst>
          </p:cNvPr>
          <p:cNvSpPr>
            <a:spLocks noGrp="1"/>
          </p:cNvSpPr>
          <p:nvPr>
            <p:ph type="body" sz="quarter" idx="32" hasCustomPrompt="1"/>
          </p:nvPr>
        </p:nvSpPr>
        <p:spPr>
          <a:xfrm>
            <a:off x="4563787" y="2664557"/>
            <a:ext cx="2117167" cy="813792"/>
          </a:xfrm>
          <a:prstGeom prst="rect">
            <a:avLst/>
          </a:prstGeom>
        </p:spPr>
        <p:txBody>
          <a:bodyPr lIns="0" tIns="0" rIns="0" bIns="0"/>
          <a:lstStyle>
            <a:lvl1pPr marL="214313" indent="-214313">
              <a:lnSpc>
                <a:spcPct val="100000"/>
              </a:lnSpc>
              <a:buFont typeface="Arial" panose="020B0604020202020204" pitchFamily="34" charset="0"/>
              <a:buChar char="•"/>
              <a:defRPr sz="1700" b="0" i="0" spc="-38" baseline="0">
                <a:solidFill>
                  <a:srgbClr val="004F91"/>
                </a:solidFill>
                <a:latin typeface="GT America Lt" pitchFamily="2" charset="77"/>
                <a:ea typeface="GT America Lt" pitchFamily="2" charset="77"/>
              </a:defRPr>
            </a:lvl1pPr>
          </a:lstStyle>
          <a:p>
            <a:pPr lvl="0"/>
            <a:r>
              <a:rPr lang="en-US"/>
              <a:t>Bullet point</a:t>
            </a:r>
          </a:p>
          <a:p>
            <a:pPr lvl="0"/>
            <a:r>
              <a:rPr lang="en-US"/>
              <a:t>Bullet point</a:t>
            </a:r>
          </a:p>
          <a:p>
            <a:pPr lvl="0"/>
            <a:r>
              <a:rPr lang="en-US"/>
              <a:t>Bullet point</a:t>
            </a:r>
          </a:p>
        </p:txBody>
      </p:sp>
      <p:sp>
        <p:nvSpPr>
          <p:cNvPr id="22" name="Text Placeholder 4">
            <a:extLst>
              <a:ext uri="{FF2B5EF4-FFF2-40B4-BE49-F238E27FC236}">
                <a16:creationId xmlns:a16="http://schemas.microsoft.com/office/drawing/2014/main" id="{561B72DC-D711-3547-9A55-563B0EF182B4}"/>
              </a:ext>
            </a:extLst>
          </p:cNvPr>
          <p:cNvSpPr>
            <a:spLocks noGrp="1"/>
          </p:cNvSpPr>
          <p:nvPr>
            <p:ph type="body" sz="quarter" idx="33" hasCustomPrompt="1"/>
          </p:nvPr>
        </p:nvSpPr>
        <p:spPr>
          <a:xfrm>
            <a:off x="6832926" y="2664557"/>
            <a:ext cx="2117167" cy="813792"/>
          </a:xfrm>
          <a:prstGeom prst="rect">
            <a:avLst/>
          </a:prstGeom>
        </p:spPr>
        <p:txBody>
          <a:bodyPr lIns="0" tIns="0" rIns="0" bIns="0"/>
          <a:lstStyle>
            <a:lvl1pPr marL="214313" indent="-214313">
              <a:lnSpc>
                <a:spcPct val="100000"/>
              </a:lnSpc>
              <a:buFont typeface="Arial" panose="020B0604020202020204" pitchFamily="34" charset="0"/>
              <a:buChar char="•"/>
              <a:defRPr sz="1700" b="0" i="0" spc="-38" baseline="0">
                <a:solidFill>
                  <a:srgbClr val="004F91"/>
                </a:solidFill>
                <a:latin typeface="GT America Lt" pitchFamily="2" charset="77"/>
                <a:ea typeface="GT America Lt" pitchFamily="2" charset="77"/>
              </a:defRPr>
            </a:lvl1pPr>
          </a:lstStyle>
          <a:p>
            <a:pPr lvl="0"/>
            <a:r>
              <a:rPr lang="en-US"/>
              <a:t>Bullet point</a:t>
            </a:r>
          </a:p>
          <a:p>
            <a:pPr lvl="0"/>
            <a:r>
              <a:rPr lang="en-US"/>
              <a:t>Bullet point</a:t>
            </a:r>
          </a:p>
          <a:p>
            <a:pPr lvl="0"/>
            <a:r>
              <a:rPr lang="en-US"/>
              <a:t>Bullet point</a:t>
            </a:r>
          </a:p>
        </p:txBody>
      </p:sp>
      <p:pic>
        <p:nvPicPr>
          <p:cNvPr id="13" name="Lockup_w_clear_space_horizontal_InsightfulBlue.png">
            <a:extLst>
              <a:ext uri="{FF2B5EF4-FFF2-40B4-BE49-F238E27FC236}">
                <a16:creationId xmlns:a16="http://schemas.microsoft.com/office/drawing/2014/main" id="{F6AC91E5-FFAF-1741-AFC0-DED53F614C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8091" y="4571881"/>
            <a:ext cx="1558675" cy="355200"/>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2FFDA01E-4AB5-6266-C751-BCA5ABB3D2DE}"/>
              </a:ext>
            </a:extLst>
          </p:cNvPr>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86427" y="4463415"/>
            <a:ext cx="463666" cy="463666"/>
          </a:xfrm>
          <a:prstGeom prst="rect">
            <a:avLst/>
          </a:prstGeom>
        </p:spPr>
      </p:pic>
    </p:spTree>
    <p:extLst>
      <p:ext uri="{BB962C8B-B14F-4D97-AF65-F5344CB8AC3E}">
        <p14:creationId xmlns:p14="http://schemas.microsoft.com/office/powerpoint/2010/main" val="29421825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L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3FDE7-12F2-F54B-974B-AB7731A89C23}"/>
              </a:ext>
            </a:extLst>
          </p:cNvPr>
          <p:cNvSpPr/>
          <p:nvPr userDrawn="1"/>
        </p:nvSpPr>
        <p:spPr>
          <a:xfrm>
            <a:off x="0" y="0"/>
            <a:ext cx="3429000" cy="5147577"/>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5" name="Headline here"/>
          <p:cNvSpPr txBox="1">
            <a:spLocks noGrp="1"/>
          </p:cNvSpPr>
          <p:nvPr>
            <p:ph type="body" sz="quarter" idx="21" hasCustomPrompt="1"/>
          </p:nvPr>
        </p:nvSpPr>
        <p:spPr>
          <a:xfrm>
            <a:off x="419099" y="266090"/>
            <a:ext cx="2998507" cy="477693"/>
          </a:xfrm>
          <a:prstGeom prst="rect">
            <a:avLst/>
          </a:prstGeom>
        </p:spPr>
        <p:txBody>
          <a:bodyPr lIns="0" tIns="0" rIns="0" bIns="0" anchor="b">
            <a:noAutofit/>
          </a:bodyPr>
          <a:lstStyle>
            <a:lvl1pPr defTabSz="914377">
              <a:lnSpc>
                <a:spcPct val="80000"/>
              </a:lnSpc>
              <a:defRPr sz="2600" b="0" spc="0">
                <a:solidFill>
                  <a:srgbClr val="004F91"/>
                </a:solidFill>
                <a:latin typeface="GT America Lt"/>
                <a:ea typeface="GT America Lt"/>
                <a:cs typeface="GT America Lt"/>
                <a:sym typeface="GT America Lt"/>
              </a:defRPr>
            </a:lvl1pPr>
          </a:lstStyle>
          <a:p>
            <a:r>
              <a:t>Headline here</a:t>
            </a:r>
          </a:p>
        </p:txBody>
      </p:sp>
      <p:sp>
        <p:nvSpPr>
          <p:cNvPr id="196" name="Body copy here."/>
          <p:cNvSpPr txBox="1">
            <a:spLocks noGrp="1"/>
          </p:cNvSpPr>
          <p:nvPr>
            <p:ph type="body" sz="quarter" idx="22" hasCustomPrompt="1"/>
          </p:nvPr>
        </p:nvSpPr>
        <p:spPr>
          <a:xfrm>
            <a:off x="450504" y="993450"/>
            <a:ext cx="2622099" cy="2615828"/>
          </a:xfrm>
          <a:prstGeom prst="rect">
            <a:avLst/>
          </a:prstGeom>
        </p:spPr>
        <p:txBody>
          <a:bodyPr lIns="0" tIns="0" rIns="0" bIns="0">
            <a:noAutofit/>
          </a:bodyPr>
          <a:lstStyle>
            <a:lvl1pPr>
              <a:lnSpc>
                <a:spcPct val="90000"/>
              </a:lnSpc>
              <a:defRPr sz="1700" b="0">
                <a:solidFill>
                  <a:srgbClr val="004F91"/>
                </a:solidFill>
                <a:latin typeface="GT America Lt"/>
                <a:ea typeface="GT America Lt"/>
                <a:cs typeface="GT America Lt"/>
                <a:sym typeface="GT America Lt"/>
              </a:defRPr>
            </a:lvl1pPr>
          </a:lstStyle>
          <a:p>
            <a:r>
              <a:t>Body copy here.</a:t>
            </a:r>
          </a:p>
        </p:txBody>
      </p:sp>
      <p:sp>
        <p:nvSpPr>
          <p:cNvPr id="3" name="Picture Placeholder 2">
            <a:extLst>
              <a:ext uri="{FF2B5EF4-FFF2-40B4-BE49-F238E27FC236}">
                <a16:creationId xmlns:a16="http://schemas.microsoft.com/office/drawing/2014/main" id="{8A01CD46-51E6-F74D-AD05-10253A69BE3F}"/>
              </a:ext>
            </a:extLst>
          </p:cNvPr>
          <p:cNvSpPr>
            <a:spLocks noGrp="1"/>
          </p:cNvSpPr>
          <p:nvPr>
            <p:ph type="pic" sz="quarter" idx="24"/>
          </p:nvPr>
        </p:nvSpPr>
        <p:spPr>
          <a:xfrm>
            <a:off x="3429000" y="0"/>
            <a:ext cx="5715000" cy="5143500"/>
          </a:xfrm>
          <a:prstGeom prst="rect">
            <a:avLst/>
          </a:prstGeom>
        </p:spPr>
        <p:txBody>
          <a:bodyPr lIns="0" tIns="0" rIns="0" bIns="0"/>
          <a:lstStyle>
            <a:lvl1pPr>
              <a:defRPr sz="1350" b="0" i="0">
                <a:solidFill>
                  <a:srgbClr val="DBF5FF"/>
                </a:solidFill>
                <a:latin typeface="GT America Lt" pitchFamily="2" charset="77"/>
                <a:ea typeface="GT America Lt" pitchFamily="2" charset="77"/>
              </a:defRPr>
            </a:lvl1pPr>
          </a:lstStyle>
          <a:p>
            <a:endParaRPr lang="en-US"/>
          </a:p>
        </p:txBody>
      </p:sp>
      <p:pic>
        <p:nvPicPr>
          <p:cNvPr id="7" name="Lockup_w_clear_space_horizontal_InsightfulBlue.png">
            <a:extLst>
              <a:ext uri="{FF2B5EF4-FFF2-40B4-BE49-F238E27FC236}">
                <a16:creationId xmlns:a16="http://schemas.microsoft.com/office/drawing/2014/main" id="{F1A04167-D6F2-DE49-88A7-611B09D437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1141" y="4557358"/>
            <a:ext cx="1404440" cy="320052"/>
          </a:xfrm>
          <a:prstGeom prst="rect">
            <a:avLst/>
          </a:prstGeom>
          <a:ln w="12700">
            <a:miter lim="400000"/>
          </a:ln>
        </p:spPr>
      </p:pic>
      <p:pic>
        <p:nvPicPr>
          <p:cNvPr id="4" name="Picture 3" descr="A logo of a company&#10;&#10;Description automatically generated">
            <a:extLst>
              <a:ext uri="{FF2B5EF4-FFF2-40B4-BE49-F238E27FC236}">
                <a16:creationId xmlns:a16="http://schemas.microsoft.com/office/drawing/2014/main" id="{F99C5B19-9C6A-87BA-499E-EE284CBFC3B8}"/>
              </a:ext>
            </a:extLst>
          </p:cNvPr>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56983" y="4446170"/>
            <a:ext cx="431240" cy="431240"/>
          </a:xfrm>
          <a:prstGeom prst="rect">
            <a:avLst/>
          </a:prstGeom>
        </p:spPr>
      </p:pic>
    </p:spTree>
    <p:extLst>
      <p:ext uri="{BB962C8B-B14F-4D97-AF65-F5344CB8AC3E}">
        <p14:creationId xmlns:p14="http://schemas.microsoft.com/office/powerpoint/2010/main" val="4335294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llout-L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6BF25-6D68-1F40-9B63-13B9AC67D8E9}"/>
              </a:ext>
            </a:extLst>
          </p:cNvPr>
          <p:cNvSpPr>
            <a:spLocks noGrp="1"/>
          </p:cNvSpPr>
          <p:nvPr>
            <p:ph type="body" sz="quarter" idx="22" hasCustomPrompt="1"/>
          </p:nvPr>
        </p:nvSpPr>
        <p:spPr>
          <a:xfrm>
            <a:off x="384635" y="1695782"/>
            <a:ext cx="6168565" cy="1615946"/>
          </a:xfrm>
          <a:prstGeom prst="rect">
            <a:avLst/>
          </a:prstGeom>
        </p:spPr>
        <p:txBody>
          <a:bodyPr lIns="0" tIns="0" rIns="0" bIns="0"/>
          <a:lstStyle>
            <a:lvl1pPr>
              <a:lnSpc>
                <a:spcPts val="3700"/>
              </a:lnSpc>
              <a:defRPr sz="3900" b="0" i="0" spc="0" baseline="0">
                <a:solidFill>
                  <a:srgbClr val="004F91"/>
                </a:solidFill>
                <a:latin typeface="GT America Lt" pitchFamily="2" charset="77"/>
                <a:ea typeface="GT America Lt" pitchFamily="2" charset="77"/>
              </a:defRPr>
            </a:lvl1pPr>
            <a:lvl2pPr>
              <a:defRPr b="0" i="0">
                <a:latin typeface="GT America Lt" pitchFamily="2" charset="77"/>
                <a:ea typeface="GT America Lt" pitchFamily="2" charset="77"/>
              </a:defRPr>
            </a:lvl2pPr>
            <a:lvl3pPr>
              <a:defRPr b="0" i="0">
                <a:latin typeface="GT America Lt" pitchFamily="2" charset="77"/>
                <a:ea typeface="GT America Lt" pitchFamily="2" charset="77"/>
              </a:defRPr>
            </a:lvl3pPr>
            <a:lvl4pPr>
              <a:defRPr b="0" i="0">
                <a:latin typeface="GT America Lt" pitchFamily="2" charset="77"/>
                <a:ea typeface="GT America Lt" pitchFamily="2" charset="77"/>
              </a:defRPr>
            </a:lvl4pPr>
            <a:lvl5pPr>
              <a:defRPr b="0" i="0">
                <a:latin typeface="GT America Lt" pitchFamily="2" charset="77"/>
                <a:ea typeface="GT America Lt" pitchFamily="2" charset="77"/>
              </a:defRPr>
            </a:lvl5pPr>
          </a:lstStyle>
          <a:p>
            <a:pPr lvl="0"/>
            <a:r>
              <a:rPr lang="en-US"/>
              <a:t>Make a bold statement.</a:t>
            </a:r>
            <a:br>
              <a:rPr lang="en-US"/>
            </a:br>
            <a:r>
              <a:rPr lang="en-US"/>
              <a:t>Three lines of text max.</a:t>
            </a:r>
            <a:br>
              <a:rPr lang="en-US"/>
            </a:br>
            <a:r>
              <a:rPr lang="en-US"/>
              <a:t>Please and thank you.</a:t>
            </a:r>
          </a:p>
        </p:txBody>
      </p:sp>
      <p:pic>
        <p:nvPicPr>
          <p:cNvPr id="5" name="Generic-USCC-PPT_Session-pattern-insightfulblue.png" descr="Generic-USCC-PPT_Session-pattern-insightfulblue.png">
            <a:extLst>
              <a:ext uri="{FF2B5EF4-FFF2-40B4-BE49-F238E27FC236}">
                <a16:creationId xmlns:a16="http://schemas.microsoft.com/office/drawing/2014/main" id="{22C0D05F-E284-EB40-91C5-E1869E39CDD9}"/>
              </a:ext>
            </a:extLst>
          </p:cNvPr>
          <p:cNvPicPr>
            <a:picLocks noChangeAspect="1"/>
          </p:cNvPicPr>
          <p:nvPr userDrawn="1"/>
        </p:nvPicPr>
        <p:blipFill rotWithShape="1">
          <a:blip r:embed="rId2"/>
          <a:srcRect l="74991"/>
          <a:stretch/>
        </p:blipFill>
        <p:spPr>
          <a:xfrm>
            <a:off x="6857659" y="0"/>
            <a:ext cx="2286341" cy="5143500"/>
          </a:xfrm>
          <a:prstGeom prst="rect">
            <a:avLst/>
          </a:prstGeom>
          <a:ln w="12700">
            <a:miter lim="400000"/>
          </a:ln>
        </p:spPr>
      </p:pic>
      <p:pic>
        <p:nvPicPr>
          <p:cNvPr id="7" name="Lockup_w_clear_space_horizontal_InsightfulBlue.png">
            <a:extLst>
              <a:ext uri="{FF2B5EF4-FFF2-40B4-BE49-F238E27FC236}">
                <a16:creationId xmlns:a16="http://schemas.microsoft.com/office/drawing/2014/main" id="{B614B58F-6C3C-5D42-AFD4-B0068FB3222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0124" y="4580483"/>
            <a:ext cx="1503592" cy="342648"/>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226A99E6-DF65-AD84-6FB7-098D8C73F73B}"/>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41764" y="4488673"/>
            <a:ext cx="434458" cy="434458"/>
          </a:xfrm>
          <a:prstGeom prst="rect">
            <a:avLst/>
          </a:prstGeom>
        </p:spPr>
      </p:pic>
      <p:sp>
        <p:nvSpPr>
          <p:cNvPr id="4" name="Headline here (for bullet points)">
            <a:extLst>
              <a:ext uri="{FF2B5EF4-FFF2-40B4-BE49-F238E27FC236}">
                <a16:creationId xmlns:a16="http://schemas.microsoft.com/office/drawing/2014/main" id="{67568469-78B2-3117-6120-7FFDAA11C175}"/>
              </a:ext>
            </a:extLst>
          </p:cNvPr>
          <p:cNvSpPr txBox="1">
            <a:spLocks noGrp="1"/>
          </p:cNvSpPr>
          <p:nvPr>
            <p:ph type="body" sz="quarter" idx="26" hasCustomPrompt="1"/>
          </p:nvPr>
        </p:nvSpPr>
        <p:spPr>
          <a:xfrm>
            <a:off x="419099" y="216419"/>
            <a:ext cx="7225286" cy="714375"/>
          </a:xfrm>
          <a:prstGeom prst="rect">
            <a:avLst/>
          </a:prstGeom>
        </p:spPr>
        <p:txBody>
          <a:bodyPr lIns="0" tIns="0" rIns="0" bIns="0" anchor="b">
            <a:noAutofit/>
          </a:bodyPr>
          <a:lstStyle>
            <a:lvl1pPr defTabSz="914377">
              <a:lnSpc>
                <a:spcPct val="80000"/>
              </a:lnSpc>
              <a:defRPr sz="3900" b="0" spc="0">
                <a:solidFill>
                  <a:srgbClr val="004F91"/>
                </a:solidFill>
                <a:latin typeface="GT America Lt"/>
                <a:ea typeface="GT America Lt"/>
                <a:cs typeface="GT America Lt"/>
                <a:sym typeface="GT America Lt"/>
              </a:defRPr>
            </a:lvl1pPr>
          </a:lstStyle>
          <a:p>
            <a:r>
              <a:t>Headline here (for bullet points)</a:t>
            </a:r>
          </a:p>
        </p:txBody>
      </p:sp>
    </p:spTree>
    <p:extLst>
      <p:ext uri="{BB962C8B-B14F-4D97-AF65-F5344CB8AC3E}">
        <p14:creationId xmlns:p14="http://schemas.microsoft.com/office/powerpoint/2010/main" val="24684203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allout-L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6BF25-6D68-1F40-9B63-13B9AC67D8E9}"/>
              </a:ext>
            </a:extLst>
          </p:cNvPr>
          <p:cNvSpPr>
            <a:spLocks noGrp="1"/>
          </p:cNvSpPr>
          <p:nvPr>
            <p:ph type="body" sz="quarter" idx="22" hasCustomPrompt="1"/>
          </p:nvPr>
        </p:nvSpPr>
        <p:spPr>
          <a:xfrm>
            <a:off x="3206496" y="1622630"/>
            <a:ext cx="5370576" cy="2449498"/>
          </a:xfrm>
          <a:prstGeom prst="rect">
            <a:avLst/>
          </a:prstGeom>
        </p:spPr>
        <p:txBody>
          <a:bodyPr lIns="0" tIns="0" rIns="0" bIns="0"/>
          <a:lstStyle>
            <a:lvl1pPr marL="342900" indent="-342900">
              <a:lnSpc>
                <a:spcPts val="3700"/>
              </a:lnSpc>
              <a:buFont typeface="Arial" panose="020B0604020202020204" pitchFamily="34" charset="0"/>
              <a:buChar char="•"/>
              <a:defRPr sz="2300" b="0" i="0" spc="0" baseline="0">
                <a:solidFill>
                  <a:srgbClr val="004F91"/>
                </a:solidFill>
                <a:latin typeface="GT America Lt" pitchFamily="2" charset="77"/>
                <a:ea typeface="GT America Lt" pitchFamily="2" charset="77"/>
              </a:defRPr>
            </a:lvl1pPr>
            <a:lvl2pPr>
              <a:defRPr b="0" i="0">
                <a:latin typeface="GT America Lt" pitchFamily="2" charset="77"/>
                <a:ea typeface="GT America Lt" pitchFamily="2" charset="77"/>
              </a:defRPr>
            </a:lvl2pPr>
            <a:lvl3pPr>
              <a:defRPr b="0" i="0">
                <a:latin typeface="GT America Lt" pitchFamily="2" charset="77"/>
                <a:ea typeface="GT America Lt" pitchFamily="2" charset="77"/>
              </a:defRPr>
            </a:lvl3pPr>
            <a:lvl4pPr>
              <a:defRPr b="0" i="0">
                <a:latin typeface="GT America Lt" pitchFamily="2" charset="77"/>
                <a:ea typeface="GT America Lt" pitchFamily="2" charset="77"/>
              </a:defRPr>
            </a:lvl4pPr>
            <a:lvl5pPr>
              <a:defRPr b="0" i="0">
                <a:latin typeface="GT America Lt" pitchFamily="2" charset="77"/>
                <a:ea typeface="GT America Lt" pitchFamily="2" charset="77"/>
              </a:defRPr>
            </a:lvl5pPr>
          </a:lstStyle>
          <a:p>
            <a:pPr lvl="0"/>
            <a:r>
              <a:rPr lang="en-US" dirty="0"/>
              <a:t>Make a bold statement.</a:t>
            </a:r>
          </a:p>
          <a:p>
            <a:pPr lvl="0"/>
            <a:r>
              <a:rPr lang="en-US" dirty="0"/>
              <a:t>Three lines of text max.</a:t>
            </a:r>
          </a:p>
          <a:p>
            <a:pPr lvl="0"/>
            <a:r>
              <a:rPr lang="en-US" dirty="0"/>
              <a:t>Please and thank you.</a:t>
            </a:r>
          </a:p>
          <a:p>
            <a:pPr lvl="0"/>
            <a:r>
              <a:rPr lang="en-US" dirty="0"/>
              <a:t>Line 4</a:t>
            </a:r>
          </a:p>
          <a:p>
            <a:pPr lvl="0"/>
            <a:r>
              <a:rPr lang="en-US" dirty="0"/>
              <a:t>Line 5</a:t>
            </a:r>
          </a:p>
        </p:txBody>
      </p:sp>
      <p:pic>
        <p:nvPicPr>
          <p:cNvPr id="5" name="Generic-USCC-PPT_Session-pattern-insightfulblue.png" descr="Generic-USCC-PPT_Session-pattern-insightfulblue.png">
            <a:extLst>
              <a:ext uri="{FF2B5EF4-FFF2-40B4-BE49-F238E27FC236}">
                <a16:creationId xmlns:a16="http://schemas.microsoft.com/office/drawing/2014/main" id="{22C0D05F-E284-EB40-91C5-E1869E39CDD9}"/>
              </a:ext>
            </a:extLst>
          </p:cNvPr>
          <p:cNvPicPr>
            <a:picLocks noChangeAspect="1"/>
          </p:cNvPicPr>
          <p:nvPr userDrawn="1"/>
        </p:nvPicPr>
        <p:blipFill rotWithShape="1">
          <a:blip r:embed="rId2"/>
          <a:srcRect l="74991"/>
          <a:stretch/>
        </p:blipFill>
        <p:spPr>
          <a:xfrm>
            <a:off x="0" y="0"/>
            <a:ext cx="2286341" cy="5143500"/>
          </a:xfrm>
          <a:prstGeom prst="rect">
            <a:avLst/>
          </a:prstGeom>
          <a:ln w="12700">
            <a:miter lim="400000"/>
          </a:ln>
        </p:spPr>
      </p:pic>
      <p:pic>
        <p:nvPicPr>
          <p:cNvPr id="7" name="Lockup_w_clear_space_horizontal_InsightfulBlue.png">
            <a:extLst>
              <a:ext uri="{FF2B5EF4-FFF2-40B4-BE49-F238E27FC236}">
                <a16:creationId xmlns:a16="http://schemas.microsoft.com/office/drawing/2014/main" id="{B614B58F-6C3C-5D42-AFD4-B0068FB3222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31756" y="4488673"/>
            <a:ext cx="1503592" cy="342648"/>
          </a:xfrm>
          <a:prstGeom prst="rect">
            <a:avLst/>
          </a:prstGeom>
          <a:ln w="12700">
            <a:miter lim="400000"/>
          </a:ln>
        </p:spPr>
      </p:pic>
      <p:pic>
        <p:nvPicPr>
          <p:cNvPr id="2" name="Picture 1" descr="A logo of a company&#10;&#10;Description automatically generated">
            <a:extLst>
              <a:ext uri="{FF2B5EF4-FFF2-40B4-BE49-F238E27FC236}">
                <a16:creationId xmlns:a16="http://schemas.microsoft.com/office/drawing/2014/main" id="{226A99E6-DF65-AD84-6FB7-098D8C73F73B}"/>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300890" y="216419"/>
            <a:ext cx="434458" cy="434458"/>
          </a:xfrm>
          <a:prstGeom prst="rect">
            <a:avLst/>
          </a:prstGeom>
        </p:spPr>
      </p:pic>
      <p:sp>
        <p:nvSpPr>
          <p:cNvPr id="4" name="Headline here">
            <a:extLst>
              <a:ext uri="{FF2B5EF4-FFF2-40B4-BE49-F238E27FC236}">
                <a16:creationId xmlns:a16="http://schemas.microsoft.com/office/drawing/2014/main" id="{4EAFC438-55CD-BE88-201E-FCB3B76E5104}"/>
              </a:ext>
            </a:extLst>
          </p:cNvPr>
          <p:cNvSpPr txBox="1">
            <a:spLocks noGrp="1"/>
          </p:cNvSpPr>
          <p:nvPr>
            <p:ph type="body" sz="quarter" idx="23" hasCustomPrompt="1"/>
          </p:nvPr>
        </p:nvSpPr>
        <p:spPr>
          <a:xfrm>
            <a:off x="3206496" y="216419"/>
            <a:ext cx="5451729" cy="714375"/>
          </a:xfrm>
          <a:prstGeom prst="rect">
            <a:avLst/>
          </a:prstGeom>
        </p:spPr>
        <p:txBody>
          <a:bodyPr lIns="0" tIns="0" rIns="0" bIns="0" anchor="b">
            <a:noAutofit/>
          </a:bodyPr>
          <a:lstStyle>
            <a:lvl1pPr defTabSz="914377">
              <a:lnSpc>
                <a:spcPct val="80000"/>
              </a:lnSpc>
              <a:defRPr sz="3900" b="0" spc="0">
                <a:solidFill>
                  <a:srgbClr val="004F91"/>
                </a:solidFill>
                <a:latin typeface="GT America Lt"/>
                <a:ea typeface="GT America Lt"/>
                <a:cs typeface="GT America Lt"/>
                <a:sym typeface="GT America Lt"/>
              </a:defRPr>
            </a:lvl1pPr>
          </a:lstStyle>
          <a:p>
            <a:r>
              <a:rPr dirty="0"/>
              <a:t>Headline here</a:t>
            </a:r>
          </a:p>
        </p:txBody>
      </p:sp>
    </p:spTree>
    <p:extLst>
      <p:ext uri="{BB962C8B-B14F-4D97-AF65-F5344CB8AC3E}">
        <p14:creationId xmlns:p14="http://schemas.microsoft.com/office/powerpoint/2010/main" val="5529340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Bullets-Light">
    <p:spTree>
      <p:nvGrpSpPr>
        <p:cNvPr id="1" name=""/>
        <p:cNvGrpSpPr/>
        <p:nvPr/>
      </p:nvGrpSpPr>
      <p:grpSpPr>
        <a:xfrm>
          <a:off x="0" y="0"/>
          <a:ext cx="0" cy="0"/>
          <a:chOff x="0" y="0"/>
          <a:chExt cx="0" cy="0"/>
        </a:xfrm>
      </p:grpSpPr>
      <p:sp>
        <p:nvSpPr>
          <p:cNvPr id="146" name="Line"/>
          <p:cNvSpPr/>
          <p:nvPr/>
        </p:nvSpPr>
        <p:spPr>
          <a:xfrm>
            <a:off x="855224" y="2779964"/>
            <a:ext cx="342277" cy="0"/>
          </a:xfrm>
          <a:prstGeom prst="line">
            <a:avLst/>
          </a:prstGeom>
          <a:ln w="76200">
            <a:solidFill>
              <a:srgbClr val="81EEF3"/>
            </a:solidFill>
            <a:miter lim="400000"/>
          </a:ln>
        </p:spPr>
        <p:txBody>
          <a:bodyPr lIns="19050" tIns="19050" rIns="19050" bIns="19050" anchor="ctr"/>
          <a:lstStyle/>
          <a:p>
            <a:endParaRPr sz="338"/>
          </a:p>
        </p:txBody>
      </p:sp>
      <p:sp>
        <p:nvSpPr>
          <p:cNvPr id="147" name="Line"/>
          <p:cNvSpPr/>
          <p:nvPr/>
        </p:nvSpPr>
        <p:spPr>
          <a:xfrm>
            <a:off x="849770" y="3640203"/>
            <a:ext cx="342277" cy="0"/>
          </a:xfrm>
          <a:prstGeom prst="line">
            <a:avLst/>
          </a:prstGeom>
          <a:ln w="76200">
            <a:solidFill>
              <a:srgbClr val="81EEF3"/>
            </a:solidFill>
            <a:miter lim="400000"/>
          </a:ln>
        </p:spPr>
        <p:txBody>
          <a:bodyPr lIns="19050" tIns="19050" rIns="19050" bIns="19050" anchor="ctr"/>
          <a:lstStyle/>
          <a:p>
            <a:endParaRPr sz="338"/>
          </a:p>
        </p:txBody>
      </p:sp>
      <p:sp>
        <p:nvSpPr>
          <p:cNvPr id="149" name="Headline here (for bullet points)"/>
          <p:cNvSpPr txBox="1">
            <a:spLocks noGrp="1"/>
          </p:cNvSpPr>
          <p:nvPr>
            <p:ph type="body" sz="quarter" idx="26" hasCustomPrompt="1"/>
          </p:nvPr>
        </p:nvSpPr>
        <p:spPr>
          <a:xfrm>
            <a:off x="419099" y="216419"/>
            <a:ext cx="8239128" cy="714375"/>
          </a:xfrm>
          <a:prstGeom prst="rect">
            <a:avLst/>
          </a:prstGeom>
        </p:spPr>
        <p:txBody>
          <a:bodyPr lIns="0" tIns="0" rIns="0" bIns="0" anchor="b">
            <a:noAutofit/>
          </a:bodyPr>
          <a:lstStyle>
            <a:lvl1pPr defTabSz="914354">
              <a:lnSpc>
                <a:spcPct val="80000"/>
              </a:lnSpc>
              <a:defRPr sz="3900" b="0" spc="0">
                <a:solidFill>
                  <a:srgbClr val="004F91"/>
                </a:solidFill>
                <a:latin typeface="GT America Lt"/>
                <a:ea typeface="GT America Lt"/>
                <a:cs typeface="GT America Lt"/>
                <a:sym typeface="GT America Lt"/>
              </a:defRPr>
            </a:lvl1pPr>
          </a:lstStyle>
          <a:p>
            <a:r>
              <a:t>Headline here (for bullet points)</a:t>
            </a:r>
          </a:p>
        </p:txBody>
      </p:sp>
      <p:sp>
        <p:nvSpPr>
          <p:cNvPr id="3" name="Text Placeholder 2">
            <a:extLst>
              <a:ext uri="{FF2B5EF4-FFF2-40B4-BE49-F238E27FC236}">
                <a16:creationId xmlns:a16="http://schemas.microsoft.com/office/drawing/2014/main" id="{FD35E0E4-BC56-6D46-9679-74B77164AE72}"/>
              </a:ext>
            </a:extLst>
          </p:cNvPr>
          <p:cNvSpPr>
            <a:spLocks noGrp="1"/>
          </p:cNvSpPr>
          <p:nvPr>
            <p:ph type="body" sz="quarter" idx="28" hasCustomPrompt="1"/>
          </p:nvPr>
        </p:nvSpPr>
        <p:spPr>
          <a:xfrm>
            <a:off x="833171" y="2963576"/>
            <a:ext cx="3512540" cy="582150"/>
          </a:xfrm>
          <a:prstGeom prst="rect">
            <a:avLst/>
          </a:prstGeom>
        </p:spPr>
        <p:txBody>
          <a:bodyPr lIns="0" tIns="0" rIns="0" bIns="0"/>
          <a:lstStyle>
            <a:lvl1pPr>
              <a:lnSpc>
                <a:spcPts val="2400"/>
              </a:lnSpc>
              <a:defRPr sz="2400" b="0" i="0" spc="-94" baseline="0">
                <a:solidFill>
                  <a:srgbClr val="004F91"/>
                </a:solidFill>
                <a:latin typeface="GT America Lt" pitchFamily="2" charset="77"/>
                <a:ea typeface="GT America Lt" pitchFamily="2" charset="77"/>
              </a:defRPr>
            </a:lvl1pPr>
          </a:lstStyle>
          <a:p>
            <a:pPr lvl="0"/>
            <a:r>
              <a:rPr lang="en-US"/>
              <a:t>Subtitle can be on two lines</a:t>
            </a:r>
          </a:p>
        </p:txBody>
      </p:sp>
      <p:sp>
        <p:nvSpPr>
          <p:cNvPr id="17" name="Text Placeholder 2">
            <a:extLst>
              <a:ext uri="{FF2B5EF4-FFF2-40B4-BE49-F238E27FC236}">
                <a16:creationId xmlns:a16="http://schemas.microsoft.com/office/drawing/2014/main" id="{B1BDFCB8-E880-5844-8A00-9BAD9DD6EB34}"/>
              </a:ext>
            </a:extLst>
          </p:cNvPr>
          <p:cNvSpPr>
            <a:spLocks noGrp="1"/>
          </p:cNvSpPr>
          <p:nvPr>
            <p:ph type="body" sz="quarter" idx="29" hasCustomPrompt="1"/>
          </p:nvPr>
        </p:nvSpPr>
        <p:spPr>
          <a:xfrm>
            <a:off x="833171" y="3823814"/>
            <a:ext cx="3512540" cy="582150"/>
          </a:xfrm>
          <a:prstGeom prst="rect">
            <a:avLst/>
          </a:prstGeom>
        </p:spPr>
        <p:txBody>
          <a:bodyPr lIns="0" tIns="0" rIns="0" bIns="0"/>
          <a:lstStyle>
            <a:lvl1pPr>
              <a:lnSpc>
                <a:spcPts val="2400"/>
              </a:lnSpc>
              <a:defRPr sz="2400" b="0" i="0" spc="-94" baseline="0">
                <a:solidFill>
                  <a:srgbClr val="004F91"/>
                </a:solidFill>
                <a:latin typeface="GT America Lt" pitchFamily="2" charset="77"/>
                <a:ea typeface="GT America Lt" pitchFamily="2" charset="77"/>
              </a:defRPr>
            </a:lvl1pPr>
          </a:lstStyle>
          <a:p>
            <a:pPr lvl="0"/>
            <a:r>
              <a:rPr lang="en-US"/>
              <a:t>Subtitle can be on two lines</a:t>
            </a:r>
          </a:p>
        </p:txBody>
      </p:sp>
      <p:pic>
        <p:nvPicPr>
          <p:cNvPr id="13" name="Lockup_w_clear_space_horizontal_InsightfulBlue.png">
            <a:extLst>
              <a:ext uri="{FF2B5EF4-FFF2-40B4-BE49-F238E27FC236}">
                <a16:creationId xmlns:a16="http://schemas.microsoft.com/office/drawing/2014/main" id="{F6AC91E5-FFAF-1741-AFC0-DED53F614C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2940" y="4481814"/>
            <a:ext cx="1953906" cy="445268"/>
          </a:xfrm>
          <a:prstGeom prst="rect">
            <a:avLst/>
          </a:prstGeom>
          <a:ln w="12700">
            <a:miter lim="400000"/>
          </a:ln>
        </p:spPr>
      </p:pic>
      <p:sp>
        <p:nvSpPr>
          <p:cNvPr id="2" name="Line">
            <a:extLst>
              <a:ext uri="{FF2B5EF4-FFF2-40B4-BE49-F238E27FC236}">
                <a16:creationId xmlns:a16="http://schemas.microsoft.com/office/drawing/2014/main" id="{A9EF516D-E583-68BF-D5DD-4AB5E9EA0C35}"/>
              </a:ext>
            </a:extLst>
          </p:cNvPr>
          <p:cNvSpPr/>
          <p:nvPr userDrawn="1"/>
        </p:nvSpPr>
        <p:spPr>
          <a:xfrm>
            <a:off x="855223" y="1087034"/>
            <a:ext cx="342277" cy="0"/>
          </a:xfrm>
          <a:prstGeom prst="line">
            <a:avLst/>
          </a:prstGeom>
          <a:ln w="76200">
            <a:solidFill>
              <a:srgbClr val="81EEF3"/>
            </a:solidFill>
            <a:miter lim="400000"/>
          </a:ln>
        </p:spPr>
        <p:txBody>
          <a:bodyPr lIns="19050" tIns="19050" rIns="19050" bIns="19050" anchor="ctr"/>
          <a:lstStyle/>
          <a:p>
            <a:endParaRPr sz="338"/>
          </a:p>
        </p:txBody>
      </p:sp>
      <p:sp>
        <p:nvSpPr>
          <p:cNvPr id="4" name="Line">
            <a:extLst>
              <a:ext uri="{FF2B5EF4-FFF2-40B4-BE49-F238E27FC236}">
                <a16:creationId xmlns:a16="http://schemas.microsoft.com/office/drawing/2014/main" id="{8AB886E1-CED9-0A0B-E0D7-8A1729C23AA3}"/>
              </a:ext>
            </a:extLst>
          </p:cNvPr>
          <p:cNvSpPr/>
          <p:nvPr userDrawn="1"/>
        </p:nvSpPr>
        <p:spPr>
          <a:xfrm>
            <a:off x="849770" y="1830591"/>
            <a:ext cx="342277" cy="0"/>
          </a:xfrm>
          <a:prstGeom prst="line">
            <a:avLst/>
          </a:prstGeom>
          <a:ln w="76200">
            <a:solidFill>
              <a:srgbClr val="81EEF3"/>
            </a:solidFill>
            <a:miter lim="400000"/>
          </a:ln>
        </p:spPr>
        <p:txBody>
          <a:bodyPr lIns="19050" tIns="19050" rIns="19050" bIns="19050" anchor="ctr"/>
          <a:lstStyle/>
          <a:p>
            <a:endParaRPr sz="338"/>
          </a:p>
        </p:txBody>
      </p:sp>
      <p:sp>
        <p:nvSpPr>
          <p:cNvPr id="6" name="Text Placeholder 2">
            <a:extLst>
              <a:ext uri="{FF2B5EF4-FFF2-40B4-BE49-F238E27FC236}">
                <a16:creationId xmlns:a16="http://schemas.microsoft.com/office/drawing/2014/main" id="{609F7657-842E-6633-7B91-63B43405BA7F}"/>
              </a:ext>
            </a:extLst>
          </p:cNvPr>
          <p:cNvSpPr>
            <a:spLocks noGrp="1"/>
          </p:cNvSpPr>
          <p:nvPr>
            <p:ph type="body" sz="quarter" idx="30" hasCustomPrompt="1"/>
          </p:nvPr>
        </p:nvSpPr>
        <p:spPr>
          <a:xfrm>
            <a:off x="833171" y="1270646"/>
            <a:ext cx="3566949" cy="582150"/>
          </a:xfrm>
          <a:prstGeom prst="rect">
            <a:avLst/>
          </a:prstGeom>
        </p:spPr>
        <p:txBody>
          <a:bodyPr lIns="0" tIns="0" rIns="0" bIns="0"/>
          <a:lstStyle>
            <a:lvl1pPr>
              <a:lnSpc>
                <a:spcPts val="2400"/>
              </a:lnSpc>
              <a:defRPr sz="2400" b="0" i="0" spc="-94" baseline="0">
                <a:solidFill>
                  <a:srgbClr val="004F91"/>
                </a:solidFill>
                <a:latin typeface="GT America Lt" pitchFamily="2" charset="77"/>
                <a:ea typeface="GT America Lt" pitchFamily="2" charset="77"/>
              </a:defRPr>
            </a:lvl1pPr>
          </a:lstStyle>
          <a:p>
            <a:pPr lvl="0"/>
            <a:r>
              <a:rPr lang="en-US"/>
              <a:t>Subtitle can be on two lines</a:t>
            </a:r>
          </a:p>
        </p:txBody>
      </p:sp>
      <p:sp>
        <p:nvSpPr>
          <p:cNvPr id="7" name="Text Placeholder 2">
            <a:extLst>
              <a:ext uri="{FF2B5EF4-FFF2-40B4-BE49-F238E27FC236}">
                <a16:creationId xmlns:a16="http://schemas.microsoft.com/office/drawing/2014/main" id="{3DC93534-3C54-A943-1FEE-ED4A470A4CBE}"/>
              </a:ext>
            </a:extLst>
          </p:cNvPr>
          <p:cNvSpPr>
            <a:spLocks noGrp="1"/>
          </p:cNvSpPr>
          <p:nvPr>
            <p:ph type="body" sz="quarter" idx="31" hasCustomPrompt="1"/>
          </p:nvPr>
        </p:nvSpPr>
        <p:spPr>
          <a:xfrm>
            <a:off x="833171" y="2014203"/>
            <a:ext cx="3490488" cy="582150"/>
          </a:xfrm>
          <a:prstGeom prst="rect">
            <a:avLst/>
          </a:prstGeom>
        </p:spPr>
        <p:txBody>
          <a:bodyPr lIns="0" tIns="0" rIns="0" bIns="0"/>
          <a:lstStyle>
            <a:lvl1pPr>
              <a:lnSpc>
                <a:spcPts val="2400"/>
              </a:lnSpc>
              <a:defRPr sz="2400" b="0" i="0" spc="-94" baseline="0">
                <a:solidFill>
                  <a:srgbClr val="004F91"/>
                </a:solidFill>
                <a:latin typeface="GT America Lt" pitchFamily="2" charset="77"/>
                <a:ea typeface="GT America Lt" pitchFamily="2" charset="77"/>
              </a:defRPr>
            </a:lvl1pPr>
          </a:lstStyle>
          <a:p>
            <a:pPr lvl="0"/>
            <a:r>
              <a:rPr lang="en-US"/>
              <a:t>Subtitle can be on two lines</a:t>
            </a:r>
          </a:p>
        </p:txBody>
      </p:sp>
    </p:spTree>
    <p:extLst>
      <p:ext uri="{BB962C8B-B14F-4D97-AF65-F5344CB8AC3E}">
        <p14:creationId xmlns:p14="http://schemas.microsoft.com/office/powerpoint/2010/main" val="322679245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Callout-L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6BF25-6D68-1F40-9B63-13B9AC67D8E9}"/>
              </a:ext>
            </a:extLst>
          </p:cNvPr>
          <p:cNvSpPr>
            <a:spLocks noGrp="1"/>
          </p:cNvSpPr>
          <p:nvPr>
            <p:ph type="body" sz="quarter" idx="22" hasCustomPrompt="1"/>
          </p:nvPr>
        </p:nvSpPr>
        <p:spPr>
          <a:xfrm>
            <a:off x="384636" y="1695782"/>
            <a:ext cx="6168565" cy="1615946"/>
          </a:xfrm>
          <a:prstGeom prst="rect">
            <a:avLst/>
          </a:prstGeom>
        </p:spPr>
        <p:txBody>
          <a:bodyPr lIns="0" tIns="0" rIns="0" bIns="0"/>
          <a:lstStyle>
            <a:lvl1pPr>
              <a:lnSpc>
                <a:spcPts val="3700"/>
              </a:lnSpc>
              <a:defRPr sz="3900" b="0" i="0" spc="0" baseline="0">
                <a:solidFill>
                  <a:srgbClr val="004F91"/>
                </a:solidFill>
                <a:latin typeface="GT America Lt" pitchFamily="2" charset="77"/>
                <a:ea typeface="GT America Lt" pitchFamily="2" charset="77"/>
              </a:defRPr>
            </a:lvl1pPr>
            <a:lvl2pPr>
              <a:defRPr b="0" i="0">
                <a:latin typeface="GT America Lt" pitchFamily="2" charset="77"/>
                <a:ea typeface="GT America Lt" pitchFamily="2" charset="77"/>
              </a:defRPr>
            </a:lvl2pPr>
            <a:lvl3pPr>
              <a:defRPr b="0" i="0">
                <a:latin typeface="GT America Lt" pitchFamily="2" charset="77"/>
                <a:ea typeface="GT America Lt" pitchFamily="2" charset="77"/>
              </a:defRPr>
            </a:lvl3pPr>
            <a:lvl4pPr>
              <a:defRPr b="0" i="0">
                <a:latin typeface="GT America Lt" pitchFamily="2" charset="77"/>
                <a:ea typeface="GT America Lt" pitchFamily="2" charset="77"/>
              </a:defRPr>
            </a:lvl4pPr>
            <a:lvl5pPr>
              <a:defRPr b="0" i="0">
                <a:latin typeface="GT America Lt" pitchFamily="2" charset="77"/>
                <a:ea typeface="GT America Lt" pitchFamily="2" charset="77"/>
              </a:defRPr>
            </a:lvl5pPr>
          </a:lstStyle>
          <a:p>
            <a:pPr lvl="0"/>
            <a:r>
              <a:rPr lang="en-US"/>
              <a:t>Make a bold statement.</a:t>
            </a:r>
            <a:br>
              <a:rPr lang="en-US"/>
            </a:br>
            <a:r>
              <a:rPr lang="en-US"/>
              <a:t>Three lines of text max.</a:t>
            </a:r>
            <a:br>
              <a:rPr lang="en-US"/>
            </a:br>
            <a:r>
              <a:rPr lang="en-US"/>
              <a:t>Please and thank you.</a:t>
            </a:r>
          </a:p>
        </p:txBody>
      </p:sp>
      <p:pic>
        <p:nvPicPr>
          <p:cNvPr id="5" name="Generic-USCC-PPT_Session-pattern-insightfulblue.png" descr="Generic-USCC-PPT_Session-pattern-insightfulblue.png">
            <a:extLst>
              <a:ext uri="{FF2B5EF4-FFF2-40B4-BE49-F238E27FC236}">
                <a16:creationId xmlns:a16="http://schemas.microsoft.com/office/drawing/2014/main" id="{22C0D05F-E284-EB40-91C5-E1869E39CDD9}"/>
              </a:ext>
            </a:extLst>
          </p:cNvPr>
          <p:cNvPicPr>
            <a:picLocks noChangeAspect="1"/>
          </p:cNvPicPr>
          <p:nvPr userDrawn="1"/>
        </p:nvPicPr>
        <p:blipFill rotWithShape="1">
          <a:blip r:embed="rId2"/>
          <a:srcRect l="74991"/>
          <a:stretch/>
        </p:blipFill>
        <p:spPr>
          <a:xfrm>
            <a:off x="6857660" y="0"/>
            <a:ext cx="2286341" cy="5143500"/>
          </a:xfrm>
          <a:prstGeom prst="rect">
            <a:avLst/>
          </a:prstGeom>
          <a:ln w="12700">
            <a:miter lim="400000"/>
          </a:ln>
        </p:spPr>
      </p:pic>
      <p:pic>
        <p:nvPicPr>
          <p:cNvPr id="6" name="Picture 5">
            <a:extLst>
              <a:ext uri="{FF2B5EF4-FFF2-40B4-BE49-F238E27FC236}">
                <a16:creationId xmlns:a16="http://schemas.microsoft.com/office/drawing/2014/main" id="{8429F13E-1A2F-4C31-2704-1FD75B312D7F}"/>
              </a:ext>
            </a:extLst>
          </p:cNvPr>
          <p:cNvPicPr>
            <a:picLocks noChangeAspect="1"/>
          </p:cNvPicPr>
          <p:nvPr userDrawn="1"/>
        </p:nvPicPr>
        <p:blipFill>
          <a:blip r:embed="rId3"/>
          <a:srcRect/>
          <a:stretch/>
        </p:blipFill>
        <p:spPr>
          <a:xfrm>
            <a:off x="0" y="4135382"/>
            <a:ext cx="2738438" cy="1008118"/>
          </a:xfrm>
          <a:prstGeom prst="rect">
            <a:avLst/>
          </a:prstGeom>
        </p:spPr>
      </p:pic>
    </p:spTree>
    <p:extLst>
      <p:ext uri="{BB962C8B-B14F-4D97-AF65-F5344CB8AC3E}">
        <p14:creationId xmlns:p14="http://schemas.microsoft.com/office/powerpoint/2010/main" val="46288598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426100"/>
      </p:ext>
    </p:extLst>
  </p:cSld>
  <p:clrMap bg1="lt1" tx1="dk1" bg2="lt2" tx2="dk2" accent1="accent1" accent2="accent2" accent3="accent3" accent4="accent4" accent5="accent5" accent6="accent6" hlink="hlink" folHlink="folHlink"/>
  <p:sldLayoutIdLst>
    <p:sldLayoutId id="2147483682" r:id="rId1"/>
    <p:sldLayoutId id="2147483695" r:id="rId2"/>
    <p:sldLayoutId id="2147483717" r:id="rId3"/>
    <p:sldLayoutId id="2147483696" r:id="rId4"/>
    <p:sldLayoutId id="2147483697" r:id="rId5"/>
    <p:sldLayoutId id="2147483698" r:id="rId6"/>
    <p:sldLayoutId id="2147483718" r:id="rId7"/>
    <p:sldLayoutId id="2147483719" r:id="rId8"/>
    <p:sldLayoutId id="2147483720" r:id="rId9"/>
  </p:sldLayoutIdLst>
  <p:transition spd="med"/>
  <p:txStyles>
    <p:titleStyle>
      <a:lvl1pPr marL="0" marR="0" indent="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1pPr>
      <a:lvl2pPr marL="0" marR="0" indent="1714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2pPr>
      <a:lvl3pPr marL="0" marR="0" indent="3429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3pPr>
      <a:lvl4pPr marL="0" marR="0" indent="5143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4pPr>
      <a:lvl5pPr marL="0" marR="0" indent="6858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5pPr>
      <a:lvl6pPr marL="0" marR="0" indent="8572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6pPr>
      <a:lvl7pPr marL="0" marR="0" indent="10287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7pPr>
      <a:lvl8pPr marL="0" marR="0" indent="12001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8pPr>
      <a:lvl9pPr marL="0" marR="0" indent="13716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9pPr>
    </p:titleStyle>
    <p:bodyStyle>
      <a:lvl1pPr marL="0" marR="0" indent="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4097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ransition spd="med"/>
  <p:txStyles>
    <p:titleStyle>
      <a:lvl1pPr marL="0" marR="0" indent="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1pPr>
      <a:lvl2pPr marL="0" marR="0" indent="1714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2pPr>
      <a:lvl3pPr marL="0" marR="0" indent="3429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3pPr>
      <a:lvl4pPr marL="0" marR="0" indent="5143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4pPr>
      <a:lvl5pPr marL="0" marR="0" indent="6858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5pPr>
      <a:lvl6pPr marL="0" marR="0" indent="8572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6pPr>
      <a:lvl7pPr marL="0" marR="0" indent="10287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7pPr>
      <a:lvl8pPr marL="0" marR="0" indent="120015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8pPr>
      <a:lvl9pPr marL="0" marR="0" indent="1371600" algn="l" defTabSz="914377" latinLnBrk="0">
        <a:lnSpc>
          <a:spcPct val="70000"/>
        </a:lnSpc>
        <a:spcBef>
          <a:spcPts val="0"/>
        </a:spcBef>
        <a:spcAft>
          <a:spcPts val="0"/>
        </a:spcAft>
        <a:buClrTx/>
        <a:buSzTx/>
        <a:buFontTx/>
        <a:buNone/>
        <a:tabLst/>
        <a:defRPr sz="5213" b="0" i="0" u="none" strike="noStrike" cap="none" spc="-261" baseline="0">
          <a:solidFill>
            <a:srgbClr val="DBF5FF"/>
          </a:solidFill>
          <a:uFillTx/>
          <a:latin typeface="GT America Lt"/>
          <a:ea typeface="GT America Lt"/>
          <a:cs typeface="GT America Lt"/>
          <a:sym typeface="GT America Lt"/>
        </a:defRPr>
      </a:lvl9pPr>
    </p:titleStyle>
    <p:bodyStyle>
      <a:lvl1pPr marL="0" marR="0" indent="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729EB-75BD-054E-9843-C9429D430C33}"/>
              </a:ext>
            </a:extLst>
          </p:cNvPr>
          <p:cNvSpPr>
            <a:spLocks noGrp="1"/>
          </p:cNvSpPr>
          <p:nvPr>
            <p:ph type="body" sz="quarter" idx="22"/>
          </p:nvPr>
        </p:nvSpPr>
        <p:spPr>
          <a:xfrm>
            <a:off x="286319" y="2368616"/>
            <a:ext cx="7681521" cy="406267"/>
          </a:xfrm>
        </p:spPr>
        <p:txBody>
          <a:bodyPr/>
          <a:lstStyle/>
          <a:p>
            <a:r>
              <a:rPr lang="en-US" sz="3200" baseline="30000" dirty="0"/>
              <a:t>Beyond Stakeholders, to Co-Creators </a:t>
            </a:r>
          </a:p>
        </p:txBody>
      </p:sp>
      <p:sp>
        <p:nvSpPr>
          <p:cNvPr id="3" name="Title 2">
            <a:extLst>
              <a:ext uri="{FF2B5EF4-FFF2-40B4-BE49-F238E27FC236}">
                <a16:creationId xmlns:a16="http://schemas.microsoft.com/office/drawing/2014/main" id="{E2B5FD19-C0D7-0C4D-B36F-4377DBD72B3C}"/>
              </a:ext>
            </a:extLst>
          </p:cNvPr>
          <p:cNvSpPr>
            <a:spLocks noGrp="1"/>
          </p:cNvSpPr>
          <p:nvPr>
            <p:ph type="title"/>
          </p:nvPr>
        </p:nvSpPr>
        <p:spPr>
          <a:xfrm>
            <a:off x="286319" y="1134532"/>
            <a:ext cx="8427211" cy="900981"/>
          </a:xfrm>
        </p:spPr>
        <p:txBody>
          <a:bodyPr/>
          <a:lstStyle/>
          <a:p>
            <a:pPr>
              <a:lnSpc>
                <a:spcPct val="100000"/>
              </a:lnSpc>
            </a:pPr>
            <a:r>
              <a:rPr lang="en-US" sz="3400" dirty="0"/>
              <a:t>Being an Effective Employer Partner </a:t>
            </a:r>
            <a:br>
              <a:rPr lang="en-US" sz="3400" dirty="0"/>
            </a:br>
            <a:r>
              <a:rPr lang="en-US" sz="3400" dirty="0"/>
              <a:t>with Talent Pipeline Management (TPM)</a:t>
            </a:r>
          </a:p>
        </p:txBody>
      </p:sp>
    </p:spTree>
    <p:extLst>
      <p:ext uri="{BB962C8B-B14F-4D97-AF65-F5344CB8AC3E}">
        <p14:creationId xmlns:p14="http://schemas.microsoft.com/office/powerpoint/2010/main" val="11714583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74C1E-BCD4-8C4F-C775-8BF4E2D5D16B}"/>
              </a:ext>
            </a:extLst>
          </p:cNvPr>
          <p:cNvSpPr>
            <a:spLocks noGrp="1"/>
          </p:cNvSpPr>
          <p:nvPr>
            <p:ph type="body" sz="quarter" idx="26"/>
          </p:nvPr>
        </p:nvSpPr>
        <p:spPr>
          <a:xfrm>
            <a:off x="452436" y="95401"/>
            <a:ext cx="8239128" cy="714375"/>
          </a:xfrm>
        </p:spPr>
        <p:txBody>
          <a:bodyPr/>
          <a:lstStyle/>
          <a:p>
            <a:r>
              <a:rPr lang="en-US"/>
              <a:t>Current Outcomes</a:t>
            </a:r>
          </a:p>
        </p:txBody>
      </p:sp>
      <p:sp>
        <p:nvSpPr>
          <p:cNvPr id="3" name="Text Placeholder 2">
            <a:extLst>
              <a:ext uri="{FF2B5EF4-FFF2-40B4-BE49-F238E27FC236}">
                <a16:creationId xmlns:a16="http://schemas.microsoft.com/office/drawing/2014/main" id="{49DDC5CC-48C9-84E7-D567-B6CF203F92A6}"/>
              </a:ext>
            </a:extLst>
          </p:cNvPr>
          <p:cNvSpPr>
            <a:spLocks noGrp="1"/>
          </p:cNvSpPr>
          <p:nvPr>
            <p:ph type="body" sz="quarter" idx="28"/>
          </p:nvPr>
        </p:nvSpPr>
        <p:spPr>
          <a:xfrm>
            <a:off x="905065" y="1202071"/>
            <a:ext cx="3512540" cy="582150"/>
          </a:xfrm>
        </p:spPr>
        <p:txBody>
          <a:bodyPr/>
          <a:lstStyle/>
          <a:p>
            <a:r>
              <a:rPr lang="en-US"/>
              <a:t>Onboarding Costs</a:t>
            </a:r>
          </a:p>
        </p:txBody>
      </p:sp>
      <p:sp>
        <p:nvSpPr>
          <p:cNvPr id="4" name="Text Placeholder 3">
            <a:extLst>
              <a:ext uri="{FF2B5EF4-FFF2-40B4-BE49-F238E27FC236}">
                <a16:creationId xmlns:a16="http://schemas.microsoft.com/office/drawing/2014/main" id="{1F940E50-DAD4-66DB-A853-F557670F333E}"/>
              </a:ext>
            </a:extLst>
          </p:cNvPr>
          <p:cNvSpPr>
            <a:spLocks noGrp="1"/>
          </p:cNvSpPr>
          <p:nvPr>
            <p:ph type="body" sz="quarter" idx="29"/>
          </p:nvPr>
        </p:nvSpPr>
        <p:spPr>
          <a:xfrm>
            <a:off x="877861" y="1978024"/>
            <a:ext cx="3512540" cy="582150"/>
          </a:xfrm>
        </p:spPr>
        <p:txBody>
          <a:bodyPr/>
          <a:lstStyle/>
          <a:p>
            <a:r>
              <a:rPr lang="en-US" dirty="0"/>
              <a:t>Retention</a:t>
            </a:r>
          </a:p>
        </p:txBody>
      </p:sp>
      <p:sp>
        <p:nvSpPr>
          <p:cNvPr id="5" name="Text Placeholder 4">
            <a:extLst>
              <a:ext uri="{FF2B5EF4-FFF2-40B4-BE49-F238E27FC236}">
                <a16:creationId xmlns:a16="http://schemas.microsoft.com/office/drawing/2014/main" id="{52F85AF3-33B1-910A-6E81-654D2E2EE8C2}"/>
              </a:ext>
            </a:extLst>
          </p:cNvPr>
          <p:cNvSpPr>
            <a:spLocks noGrp="1"/>
          </p:cNvSpPr>
          <p:nvPr>
            <p:ph type="body" sz="quarter" idx="30"/>
          </p:nvPr>
        </p:nvSpPr>
        <p:spPr>
          <a:xfrm>
            <a:off x="877861" y="2977318"/>
            <a:ext cx="3566949" cy="582150"/>
          </a:xfrm>
        </p:spPr>
        <p:txBody>
          <a:bodyPr/>
          <a:lstStyle/>
          <a:p>
            <a:r>
              <a:rPr lang="en-US"/>
              <a:t>Career Advancement</a:t>
            </a:r>
          </a:p>
        </p:txBody>
      </p:sp>
      <p:sp>
        <p:nvSpPr>
          <p:cNvPr id="9" name="Text Placeholder 8">
            <a:extLst>
              <a:ext uri="{FF2B5EF4-FFF2-40B4-BE49-F238E27FC236}">
                <a16:creationId xmlns:a16="http://schemas.microsoft.com/office/drawing/2014/main" id="{8D3B79E5-E441-0E3A-8693-E1053AD27BED}"/>
              </a:ext>
            </a:extLst>
          </p:cNvPr>
          <p:cNvSpPr>
            <a:spLocks noGrp="1"/>
          </p:cNvSpPr>
          <p:nvPr>
            <p:ph type="body" sz="quarter" idx="31"/>
          </p:nvPr>
        </p:nvSpPr>
        <p:spPr>
          <a:xfrm>
            <a:off x="877861" y="3755452"/>
            <a:ext cx="3490488" cy="582150"/>
          </a:xfrm>
        </p:spPr>
        <p:txBody>
          <a:bodyPr/>
          <a:lstStyle/>
          <a:p>
            <a:r>
              <a:rPr lang="en-US"/>
              <a:t>Workforce Diversity</a:t>
            </a:r>
          </a:p>
        </p:txBody>
      </p:sp>
      <p:sp>
        <p:nvSpPr>
          <p:cNvPr id="13" name="Up Arrow 12">
            <a:extLst>
              <a:ext uri="{FF2B5EF4-FFF2-40B4-BE49-F238E27FC236}">
                <a16:creationId xmlns:a16="http://schemas.microsoft.com/office/drawing/2014/main" id="{04BA5442-CA6E-2885-B55A-87C5D2E1E55C}"/>
              </a:ext>
            </a:extLst>
          </p:cNvPr>
          <p:cNvSpPr/>
          <p:nvPr/>
        </p:nvSpPr>
        <p:spPr>
          <a:xfrm>
            <a:off x="419099" y="3558177"/>
            <a:ext cx="342900" cy="567124"/>
          </a:xfrm>
          <a:prstGeom prst="upArrow">
            <a:avLst>
              <a:gd name="adj1" fmla="val 50000"/>
              <a:gd name="adj2" fmla="val 71429"/>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endParaRPr lang="en-US" sz="2400">
              <a:solidFill>
                <a:srgbClr val="FFFFFF"/>
              </a:solidFill>
              <a:latin typeface="Helvetica Neue Medium"/>
              <a:ea typeface="Helvetica Neue Medium"/>
              <a:cs typeface="Helvetica Neue Medium"/>
              <a:sym typeface="Helvetica Neue Medium"/>
            </a:endParaRPr>
          </a:p>
        </p:txBody>
      </p:sp>
      <p:sp>
        <p:nvSpPr>
          <p:cNvPr id="15" name="Up Arrow 14">
            <a:extLst>
              <a:ext uri="{FF2B5EF4-FFF2-40B4-BE49-F238E27FC236}">
                <a16:creationId xmlns:a16="http://schemas.microsoft.com/office/drawing/2014/main" id="{3BBFFF0B-EABF-0B7D-5A59-8811E0D2373C}"/>
              </a:ext>
            </a:extLst>
          </p:cNvPr>
          <p:cNvSpPr/>
          <p:nvPr/>
        </p:nvSpPr>
        <p:spPr>
          <a:xfrm>
            <a:off x="382639" y="1818198"/>
            <a:ext cx="342900" cy="567124"/>
          </a:xfrm>
          <a:prstGeom prst="upArrow">
            <a:avLst>
              <a:gd name="adj1" fmla="val 50000"/>
              <a:gd name="adj2" fmla="val 71429"/>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endParaRPr lang="en-US" sz="2400">
              <a:solidFill>
                <a:srgbClr val="FFFFFF"/>
              </a:solidFill>
              <a:latin typeface="Helvetica Neue Medium"/>
              <a:ea typeface="Helvetica Neue Medium"/>
              <a:cs typeface="Helvetica Neue Medium"/>
              <a:sym typeface="Helvetica Neue Medium"/>
            </a:endParaRPr>
          </a:p>
        </p:txBody>
      </p:sp>
      <p:sp>
        <p:nvSpPr>
          <p:cNvPr id="16" name="Up Arrow 15">
            <a:extLst>
              <a:ext uri="{FF2B5EF4-FFF2-40B4-BE49-F238E27FC236}">
                <a16:creationId xmlns:a16="http://schemas.microsoft.com/office/drawing/2014/main" id="{72E2AF6A-D815-D457-853D-8D52E074AD1E}"/>
              </a:ext>
            </a:extLst>
          </p:cNvPr>
          <p:cNvSpPr/>
          <p:nvPr/>
        </p:nvSpPr>
        <p:spPr>
          <a:xfrm rot="10800000">
            <a:off x="401779" y="1034434"/>
            <a:ext cx="342900" cy="567124"/>
          </a:xfrm>
          <a:prstGeom prst="upArrow">
            <a:avLst>
              <a:gd name="adj1" fmla="val 50000"/>
              <a:gd name="adj2" fmla="val 71429"/>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endParaRPr lang="en-US" sz="2400">
              <a:solidFill>
                <a:srgbClr val="FFFFFF"/>
              </a:solidFill>
              <a:latin typeface="Helvetica Neue Medium"/>
              <a:ea typeface="Helvetica Neue Medium"/>
              <a:cs typeface="Helvetica Neue Medium"/>
              <a:sym typeface="Helvetica Neue Medium"/>
            </a:endParaRPr>
          </a:p>
        </p:txBody>
      </p:sp>
      <p:sp>
        <p:nvSpPr>
          <p:cNvPr id="6" name="Up Arrow 5">
            <a:extLst>
              <a:ext uri="{FF2B5EF4-FFF2-40B4-BE49-F238E27FC236}">
                <a16:creationId xmlns:a16="http://schemas.microsoft.com/office/drawing/2014/main" id="{60122D09-B377-4A34-4B6D-E9275C0A7424}"/>
              </a:ext>
            </a:extLst>
          </p:cNvPr>
          <p:cNvSpPr/>
          <p:nvPr/>
        </p:nvSpPr>
        <p:spPr>
          <a:xfrm>
            <a:off x="419099" y="2714731"/>
            <a:ext cx="342900" cy="567124"/>
          </a:xfrm>
          <a:prstGeom prst="upArrow">
            <a:avLst>
              <a:gd name="adj1" fmla="val 50000"/>
              <a:gd name="adj2" fmla="val 71429"/>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endParaRPr lang="en-US" sz="2400">
              <a:solidFill>
                <a:srgbClr val="FFFFFF"/>
              </a:solidFill>
              <a:latin typeface="Helvetica Neue Medium"/>
              <a:ea typeface="Helvetica Neue Medium"/>
              <a:cs typeface="Helvetica Neue Medium"/>
              <a:sym typeface="Helvetica Neue Medium"/>
            </a:endParaRPr>
          </a:p>
        </p:txBody>
      </p:sp>
      <p:pic>
        <p:nvPicPr>
          <p:cNvPr id="8" name="Picture 7" descr="Graphical user interface&#10;&#10;Description automatically generated">
            <a:extLst>
              <a:ext uri="{FF2B5EF4-FFF2-40B4-BE49-F238E27FC236}">
                <a16:creationId xmlns:a16="http://schemas.microsoft.com/office/drawing/2014/main" id="{C899FF64-EB6F-61D1-F4E3-5618239BA1DD}"/>
              </a:ext>
            </a:extLst>
          </p:cNvPr>
          <p:cNvPicPr>
            <a:picLocks noChangeAspect="1"/>
          </p:cNvPicPr>
          <p:nvPr/>
        </p:nvPicPr>
        <p:blipFill rotWithShape="1">
          <a:blip r:embed="rId3"/>
          <a:srcRect l="2283" t="32715"/>
          <a:stretch/>
        </p:blipFill>
        <p:spPr>
          <a:xfrm>
            <a:off x="4771332" y="899034"/>
            <a:ext cx="3844019" cy="1672716"/>
          </a:xfrm>
          <a:prstGeom prst="rect">
            <a:avLst/>
          </a:prstGeom>
        </p:spPr>
      </p:pic>
      <p:pic>
        <p:nvPicPr>
          <p:cNvPr id="10" name="Picture 9" descr="Graphical user interface, text, website&#10;&#10;Description automatically generated">
            <a:extLst>
              <a:ext uri="{FF2B5EF4-FFF2-40B4-BE49-F238E27FC236}">
                <a16:creationId xmlns:a16="http://schemas.microsoft.com/office/drawing/2014/main" id="{C5B81C97-5CF5-F7D3-D9FE-154828BE77FE}"/>
              </a:ext>
            </a:extLst>
          </p:cNvPr>
          <p:cNvPicPr>
            <a:picLocks noChangeAspect="1"/>
          </p:cNvPicPr>
          <p:nvPr/>
        </p:nvPicPr>
        <p:blipFill rotWithShape="1">
          <a:blip r:embed="rId4"/>
          <a:srcRect t="31337" r="4956"/>
          <a:stretch/>
        </p:blipFill>
        <p:spPr>
          <a:xfrm>
            <a:off x="3838453" y="2147023"/>
            <a:ext cx="3512540" cy="1621966"/>
          </a:xfrm>
          <a:prstGeom prst="rect">
            <a:avLst/>
          </a:prstGeom>
        </p:spPr>
      </p:pic>
      <p:pic>
        <p:nvPicPr>
          <p:cNvPr id="11" name="Picture 10" descr="Graphical user interface, text, website&#10;&#10;Description automatically generated">
            <a:extLst>
              <a:ext uri="{FF2B5EF4-FFF2-40B4-BE49-F238E27FC236}">
                <a16:creationId xmlns:a16="http://schemas.microsoft.com/office/drawing/2014/main" id="{E44CDF96-E220-01F4-CC60-99638E67F2AC}"/>
              </a:ext>
            </a:extLst>
          </p:cNvPr>
          <p:cNvPicPr>
            <a:picLocks noChangeAspect="1"/>
          </p:cNvPicPr>
          <p:nvPr/>
        </p:nvPicPr>
        <p:blipFill rotWithShape="1">
          <a:blip r:embed="rId5"/>
          <a:srcRect l="4285" t="33412" r="3484" b="7902"/>
          <a:stretch/>
        </p:blipFill>
        <p:spPr>
          <a:xfrm>
            <a:off x="5267296" y="3352475"/>
            <a:ext cx="3408596" cy="1386271"/>
          </a:xfrm>
          <a:prstGeom prst="rect">
            <a:avLst/>
          </a:prstGeom>
        </p:spPr>
      </p:pic>
    </p:spTree>
    <p:extLst>
      <p:ext uri="{BB962C8B-B14F-4D97-AF65-F5344CB8AC3E}">
        <p14:creationId xmlns:p14="http://schemas.microsoft.com/office/powerpoint/2010/main" val="16691232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9" grpId="0" build="p"/>
      <p:bldP spid="13" grpId="0" animBg="1"/>
      <p:bldP spid="15" grpId="0" animBg="1"/>
      <p:bldP spid="16"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C59E45-C6FF-B03E-B1D2-423B06194825}"/>
              </a:ext>
            </a:extLst>
          </p:cNvPr>
          <p:cNvSpPr>
            <a:spLocks noGrp="1"/>
          </p:cNvSpPr>
          <p:nvPr>
            <p:ph type="body" sz="quarter" idx="22"/>
          </p:nvPr>
        </p:nvSpPr>
        <p:spPr>
          <a:xfrm>
            <a:off x="440826" y="295180"/>
            <a:ext cx="8239127" cy="714375"/>
          </a:xfrm>
        </p:spPr>
        <p:txBody>
          <a:bodyPr/>
          <a:lstStyle/>
          <a:p>
            <a:pPr algn="ctr"/>
            <a:r>
              <a:rPr lang="en-US" sz="3300" dirty="0"/>
              <a:t>Why TPM for CTE? </a:t>
            </a:r>
          </a:p>
        </p:txBody>
      </p:sp>
      <p:pic>
        <p:nvPicPr>
          <p:cNvPr id="3" name="Picture 2">
            <a:extLst>
              <a:ext uri="{FF2B5EF4-FFF2-40B4-BE49-F238E27FC236}">
                <a16:creationId xmlns:a16="http://schemas.microsoft.com/office/drawing/2014/main" id="{E4C9FA1E-C760-03D9-29CF-2323E758E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2833"/>
            <a:ext cx="9120781" cy="2764065"/>
          </a:xfrm>
          <a:prstGeom prst="rect">
            <a:avLst/>
          </a:prstGeom>
        </p:spPr>
      </p:pic>
    </p:spTree>
    <p:extLst>
      <p:ext uri="{BB962C8B-B14F-4D97-AF65-F5344CB8AC3E}">
        <p14:creationId xmlns:p14="http://schemas.microsoft.com/office/powerpoint/2010/main" val="7719115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dirty="0"/>
              <a:t>Upskilling Specialty Nurses</a:t>
            </a:r>
          </a:p>
        </p:txBody>
      </p:sp>
      <p:sp>
        <p:nvSpPr>
          <p:cNvPr id="4" name="Text Placeholder 3">
            <a:extLst>
              <a:ext uri="{FF2B5EF4-FFF2-40B4-BE49-F238E27FC236}">
                <a16:creationId xmlns:a16="http://schemas.microsoft.com/office/drawing/2014/main" id="{702C868F-E00B-7EB0-22CC-78F1719AA9A7}"/>
              </a:ext>
            </a:extLst>
          </p:cNvPr>
          <p:cNvSpPr>
            <a:spLocks noGrp="1"/>
          </p:cNvSpPr>
          <p:nvPr>
            <p:ph type="body" sz="quarter" idx="24"/>
          </p:nvPr>
        </p:nvSpPr>
        <p:spPr>
          <a:xfrm>
            <a:off x="448518" y="1222796"/>
            <a:ext cx="7944367" cy="2615828"/>
          </a:xfrm>
        </p:spPr>
        <p:txBody>
          <a:bodyPr/>
          <a:lstStyle/>
          <a:p>
            <a:pPr algn="l" rtl="0" fontAlgn="base"/>
            <a:r>
              <a:rPr lang="en-US" sz="1800" b="1" i="1" dirty="0">
                <a:solidFill>
                  <a:srgbClr val="347DC1"/>
                </a:solidFill>
                <a:latin typeface="Century Gothic" panose="020B0502020202020204" pitchFamily="34" charset="0"/>
              </a:rPr>
              <a:t>The</a:t>
            </a:r>
            <a:r>
              <a:rPr lang="en-US" sz="1800" b="1" i="1" u="none" strike="noStrike" dirty="0">
                <a:solidFill>
                  <a:srgbClr val="347DC1"/>
                </a:solidFill>
                <a:effectLst/>
                <a:latin typeface="Century Gothic" panose="020B0502020202020204" pitchFamily="34" charset="0"/>
              </a:rPr>
              <a:t> Challenge </a:t>
            </a:r>
            <a:r>
              <a:rPr lang="en-US" sz="1800" b="0" i="0" dirty="0">
                <a:solidFill>
                  <a:srgbClr val="347DC1"/>
                </a:solidFill>
                <a:effectLst/>
                <a:latin typeface="Century Gothic" panose="020B0502020202020204" pitchFamily="34" charset="0"/>
              </a:rPr>
              <a:t>​</a:t>
            </a:r>
          </a:p>
          <a:p>
            <a:pPr algn="l" rtl="0" fontAlgn="base"/>
            <a:endParaRPr lang="en-US" sz="1800" b="0" i="0" dirty="0">
              <a:solidFill>
                <a:srgbClr val="000000"/>
              </a:solidFill>
              <a:effectLst/>
              <a:latin typeface="Arial" panose="020B0604020202020204" pitchFamily="34" charset="0"/>
            </a:endParaRPr>
          </a:p>
          <a:p>
            <a:pPr algn="l" rtl="0" fontAlgn="base"/>
            <a:r>
              <a:rPr lang="en-US" sz="1400" b="0" i="0" u="none" strike="noStrike" dirty="0">
                <a:solidFill>
                  <a:srgbClr val="000000"/>
                </a:solidFill>
                <a:effectLst/>
                <a:latin typeface="Century Gothic" panose="020B0502020202020204" pitchFamily="34" charset="0"/>
              </a:rPr>
              <a:t>LMI showed critical shortage in </a:t>
            </a:r>
            <a:r>
              <a:rPr lang="en-US" sz="1400" b="1" i="0" u="none" strike="noStrike" dirty="0">
                <a:solidFill>
                  <a:srgbClr val="000000"/>
                </a:solidFill>
                <a:effectLst/>
                <a:latin typeface="Century Gothic" panose="020B0502020202020204" pitchFamily="34" charset="0"/>
              </a:rPr>
              <a:t>medical assistants</a:t>
            </a:r>
            <a:r>
              <a:rPr lang="en-US" sz="1400" b="0" i="0" u="none" strike="noStrike" dirty="0">
                <a:solidFill>
                  <a:srgbClr val="000000"/>
                </a:solidFill>
                <a:effectLst/>
                <a:latin typeface="Century Gothic" panose="020B0502020202020204" pitchFamily="34" charset="0"/>
              </a:rPr>
              <a:t>, but the </a:t>
            </a:r>
            <a:r>
              <a:rPr lang="en-US" sz="1400" b="1" i="0" u="none" strike="noStrike" dirty="0">
                <a:solidFill>
                  <a:srgbClr val="000000"/>
                </a:solidFill>
                <a:effectLst/>
                <a:latin typeface="Century Gothic" panose="020B0502020202020204" pitchFamily="34" charset="0"/>
              </a:rPr>
              <a:t>real pain point was specialty nurses</a:t>
            </a:r>
            <a:r>
              <a:rPr lang="en-US" sz="1400" b="0" i="0" u="none" strike="noStrike" dirty="0">
                <a:solidFill>
                  <a:srgbClr val="000000"/>
                </a:solidFill>
                <a:effectLst/>
                <a:latin typeface="Century Gothic" panose="020B0502020202020204" pitchFamily="34" charset="0"/>
              </a:rPr>
              <a:t>. </a:t>
            </a:r>
          </a:p>
          <a:p>
            <a:pPr algn="l" rtl="0" fontAlgn="base"/>
            <a:endParaRPr lang="en-US" sz="1400" dirty="0">
              <a:solidFill>
                <a:srgbClr val="000000"/>
              </a:solidFill>
              <a:latin typeface="Century Gothic" panose="020B0502020202020204" pitchFamily="34" charset="0"/>
            </a:endParaRPr>
          </a:p>
          <a:p>
            <a:pPr algn="l" rtl="0" fontAlgn="base"/>
            <a:r>
              <a:rPr lang="en-US" sz="1400" b="0" i="0" u="none" strike="noStrike" dirty="0">
                <a:solidFill>
                  <a:srgbClr val="000000"/>
                </a:solidFill>
                <a:effectLst/>
                <a:latin typeface="Century Gothic" panose="020B0502020202020204" pitchFamily="34" charset="0"/>
              </a:rPr>
              <a:t>Employers were spending </a:t>
            </a:r>
            <a:r>
              <a:rPr lang="en-US" sz="1400" b="1" i="0" u="none" strike="noStrike" dirty="0">
                <a:solidFill>
                  <a:srgbClr val="000000"/>
                </a:solidFill>
                <a:effectLst/>
                <a:latin typeface="Century Gothic" panose="020B0502020202020204" pitchFamily="34" charset="0"/>
              </a:rPr>
              <a:t>$10,000/new hire to upskill internally</a:t>
            </a:r>
            <a:r>
              <a:rPr lang="en-US" sz="1400" b="0" i="0" u="none" strike="noStrike" dirty="0">
                <a:solidFill>
                  <a:srgbClr val="000000"/>
                </a:solidFill>
                <a:effectLst/>
                <a:latin typeface="Century Gothic" panose="020B0502020202020204" pitchFamily="34" charset="0"/>
              </a:rPr>
              <a:t> and supplementing need with </a:t>
            </a:r>
            <a:r>
              <a:rPr lang="en-US" sz="1400" b="1" i="0" u="none" strike="noStrike" dirty="0">
                <a:solidFill>
                  <a:srgbClr val="000000"/>
                </a:solidFill>
                <a:effectLst/>
                <a:latin typeface="Century Gothic" panose="020B0502020202020204" pitchFamily="34" charset="0"/>
              </a:rPr>
              <a:t>travel nurses. </a:t>
            </a:r>
          </a:p>
          <a:p>
            <a:pPr algn="l" rtl="0" fontAlgn="base"/>
            <a:endParaRPr lang="en-US" sz="1400" b="1" i="0" u="none" strike="noStrike" dirty="0">
              <a:solidFill>
                <a:srgbClr val="000000"/>
              </a:solidFill>
              <a:effectLst/>
              <a:latin typeface="Century Gothic" panose="020B0502020202020204" pitchFamily="34" charset="0"/>
            </a:endParaRPr>
          </a:p>
          <a:p>
            <a:pPr algn="l" rtl="0" fontAlgn="base"/>
            <a:r>
              <a:rPr lang="en-US" sz="1400" b="0" i="0" u="none" strike="noStrike" dirty="0">
                <a:solidFill>
                  <a:srgbClr val="000000"/>
                </a:solidFill>
                <a:effectLst/>
                <a:latin typeface="Century Gothic" panose="020B0502020202020204" pitchFamily="34" charset="0"/>
              </a:rPr>
              <a:t>There were </a:t>
            </a:r>
            <a:r>
              <a:rPr lang="en-US" sz="1400" b="1" i="0" u="none" strike="noStrike" dirty="0">
                <a:solidFill>
                  <a:srgbClr val="000000"/>
                </a:solidFill>
                <a:effectLst/>
                <a:latin typeface="Century Gothic" panose="020B0502020202020204" pitchFamily="34" charset="0"/>
              </a:rPr>
              <a:t>no training programs </a:t>
            </a:r>
            <a:r>
              <a:rPr lang="en-US" sz="1400" b="0" i="0" u="none" strike="noStrike" dirty="0">
                <a:solidFill>
                  <a:srgbClr val="000000"/>
                </a:solidFill>
                <a:effectLst/>
                <a:latin typeface="Century Gothic" panose="020B0502020202020204" pitchFamily="34" charset="0"/>
              </a:rPr>
              <a:t>in the area dedicated to these critical specialty areas. </a:t>
            </a:r>
            <a:endParaRPr lang="en-US" sz="1400" b="0" i="0" dirty="0">
              <a:solidFill>
                <a:srgbClr val="000000"/>
              </a:solidFill>
              <a:effectLst/>
              <a:latin typeface="Century Gothic" panose="020B0502020202020204" pitchFamily="34" charset="0"/>
            </a:endParaRPr>
          </a:p>
          <a:p>
            <a:pPr algn="l" rtl="0" fontAlgn="base"/>
            <a:endParaRPr lang="en-US" sz="14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7071763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dirty="0"/>
              <a:t>Upskilling Specialty Nurses</a:t>
            </a:r>
          </a:p>
        </p:txBody>
      </p:sp>
      <p:sp>
        <p:nvSpPr>
          <p:cNvPr id="4" name="Text Placeholder 3">
            <a:extLst>
              <a:ext uri="{FF2B5EF4-FFF2-40B4-BE49-F238E27FC236}">
                <a16:creationId xmlns:a16="http://schemas.microsoft.com/office/drawing/2014/main" id="{702C868F-E00B-7EB0-22CC-78F1719AA9A7}"/>
              </a:ext>
            </a:extLst>
          </p:cNvPr>
          <p:cNvSpPr>
            <a:spLocks noGrp="1"/>
          </p:cNvSpPr>
          <p:nvPr>
            <p:ph type="body" sz="quarter" idx="24"/>
          </p:nvPr>
        </p:nvSpPr>
        <p:spPr>
          <a:xfrm>
            <a:off x="448518" y="1222796"/>
            <a:ext cx="7944367" cy="2615828"/>
          </a:xfrm>
        </p:spPr>
        <p:txBody>
          <a:bodyPr/>
          <a:lstStyle/>
          <a:p>
            <a:pPr algn="l" rtl="0" fontAlgn="base"/>
            <a:endParaRPr lang="en-US" sz="1400" b="0" i="0" dirty="0">
              <a:solidFill>
                <a:srgbClr val="000000"/>
              </a:solidFill>
              <a:effectLst/>
              <a:latin typeface="Arial" panose="020B0604020202020204" pitchFamily="34" charset="0"/>
            </a:endParaRPr>
          </a:p>
          <a:p>
            <a:pPr algn="l" rtl="0" fontAlgn="base"/>
            <a:r>
              <a:rPr lang="en-US" sz="1400" b="1" i="1" u="none" strike="noStrike" dirty="0">
                <a:solidFill>
                  <a:srgbClr val="347DC1"/>
                </a:solidFill>
                <a:effectLst/>
                <a:latin typeface="Century Gothic" panose="020B0502020202020204" pitchFamily="34" charset="0"/>
              </a:rPr>
              <a:t>The Solution </a:t>
            </a:r>
            <a:r>
              <a:rPr lang="en-US" sz="1400" b="0" i="0" dirty="0">
                <a:solidFill>
                  <a:srgbClr val="347DC1"/>
                </a:solidFill>
                <a:effectLst/>
                <a:latin typeface="Century Gothic" panose="020B0502020202020204" pitchFamily="34" charset="0"/>
              </a:rPr>
              <a:t>​</a:t>
            </a:r>
            <a:endParaRPr lang="en-US" sz="1400" b="0" i="0" dirty="0">
              <a:solidFill>
                <a:srgbClr val="000000"/>
              </a:solidFill>
              <a:effectLst/>
              <a:latin typeface="Arial" panose="020B0604020202020204" pitchFamily="34" charset="0"/>
            </a:endParaRPr>
          </a:p>
          <a:p>
            <a:pPr algn="l" rtl="0" fontAlgn="base"/>
            <a:r>
              <a:rPr lang="en-US" sz="1400" b="1" i="0" u="none" strike="noStrike" dirty="0">
                <a:solidFill>
                  <a:srgbClr val="000000"/>
                </a:solidFill>
                <a:effectLst/>
                <a:latin typeface="Century Gothic" panose="020B0502020202020204" pitchFamily="34" charset="0"/>
              </a:rPr>
              <a:t>Identify key </a:t>
            </a:r>
            <a:r>
              <a:rPr lang="en-US" sz="1400" b="0" i="0" u="none" strike="noStrike" dirty="0">
                <a:solidFill>
                  <a:srgbClr val="000000"/>
                </a:solidFill>
                <a:effectLst/>
                <a:latin typeface="Century Gothic" panose="020B0502020202020204" pitchFamily="34" charset="0"/>
              </a:rPr>
              <a:t>community, government and education </a:t>
            </a:r>
            <a:r>
              <a:rPr lang="en-US" sz="1400" b="1" i="0" u="none" strike="noStrike" dirty="0">
                <a:solidFill>
                  <a:srgbClr val="000000"/>
                </a:solidFill>
                <a:effectLst/>
                <a:latin typeface="Century Gothic" panose="020B0502020202020204" pitchFamily="34" charset="0"/>
              </a:rPr>
              <a:t>partners to develop a new upskilling program</a:t>
            </a:r>
            <a:r>
              <a:rPr lang="en-US" sz="1400" b="0" i="0" u="none" strike="noStrike" dirty="0">
                <a:solidFill>
                  <a:srgbClr val="000000"/>
                </a:solidFill>
                <a:effectLst/>
                <a:latin typeface="Century Gothic" panose="020B0502020202020204" pitchFamily="34" charset="0"/>
              </a:rPr>
              <a:t> in six key specialty areas. </a:t>
            </a:r>
            <a:r>
              <a:rPr lang="en-US" sz="1400" b="0" i="0" dirty="0">
                <a:solidFill>
                  <a:srgbClr val="000000"/>
                </a:solidFill>
                <a:effectLst/>
                <a:latin typeface="Century Gothic" panose="020B0502020202020204" pitchFamily="34" charset="0"/>
              </a:rPr>
              <a:t>​</a:t>
            </a:r>
          </a:p>
          <a:p>
            <a:pPr algn="l" rtl="0" fontAlgn="base"/>
            <a:endParaRPr lang="en-US" sz="1400" dirty="0">
              <a:solidFill>
                <a:srgbClr val="000000"/>
              </a:solidFill>
              <a:latin typeface="Century Gothic" panose="020B0502020202020204" pitchFamily="34" charset="0"/>
            </a:endParaRPr>
          </a:p>
          <a:p>
            <a:pPr algn="l" rtl="0" fontAlgn="base"/>
            <a:r>
              <a:rPr lang="en-US" sz="1400" b="0" i="0" dirty="0">
                <a:solidFill>
                  <a:srgbClr val="000000"/>
                </a:solidFill>
                <a:effectLst/>
                <a:latin typeface="Century Gothic" panose="020B0502020202020204" pitchFamily="34" charset="0"/>
              </a:rPr>
              <a:t>The key education partner? </a:t>
            </a:r>
            <a:r>
              <a:rPr lang="en-US" sz="1400" b="1" i="0" dirty="0">
                <a:solidFill>
                  <a:srgbClr val="000000"/>
                </a:solidFill>
                <a:effectLst/>
                <a:latin typeface="Century Gothic" panose="020B0502020202020204" pitchFamily="34" charset="0"/>
              </a:rPr>
              <a:t>Maricopa County Community College District (MCCCD). </a:t>
            </a:r>
          </a:p>
          <a:p>
            <a:pPr algn="l" rtl="0" fontAlgn="base"/>
            <a:endParaRPr lang="en-US" sz="1400" dirty="0">
              <a:solidFill>
                <a:srgbClr val="000000"/>
              </a:solidFill>
              <a:latin typeface="Century Gothic" panose="020B0502020202020204" pitchFamily="34" charset="0"/>
            </a:endParaRPr>
          </a:p>
          <a:p>
            <a:pPr algn="l" rtl="0" fontAlgn="base"/>
            <a:r>
              <a:rPr lang="en-US" sz="1400" b="0" i="0" dirty="0">
                <a:solidFill>
                  <a:srgbClr val="000000"/>
                </a:solidFill>
                <a:effectLst/>
                <a:latin typeface="Century Gothic" panose="020B0502020202020204" pitchFamily="34" charset="0"/>
              </a:rPr>
              <a:t>Assessed facilities: </a:t>
            </a:r>
            <a:r>
              <a:rPr lang="en-US" sz="1400" b="1" i="0" dirty="0">
                <a:solidFill>
                  <a:srgbClr val="000000"/>
                </a:solidFill>
                <a:effectLst/>
                <a:latin typeface="Century Gothic" panose="020B0502020202020204" pitchFamily="34" charset="0"/>
              </a:rPr>
              <a:t>additional simulation facilities and labs</a:t>
            </a:r>
          </a:p>
          <a:p>
            <a:pPr algn="l" rtl="0" fontAlgn="base"/>
            <a:r>
              <a:rPr lang="en-US" sz="1400" dirty="0">
                <a:solidFill>
                  <a:srgbClr val="000000"/>
                </a:solidFill>
                <a:latin typeface="Century Gothic" panose="020B0502020202020204" pitchFamily="34" charset="0"/>
              </a:rPr>
              <a:t>Assessed faculty: </a:t>
            </a:r>
            <a:r>
              <a:rPr lang="en-US" sz="1400" b="1" dirty="0">
                <a:solidFill>
                  <a:srgbClr val="000000"/>
                </a:solidFill>
                <a:latin typeface="Century Gothic" panose="020B0502020202020204" pitchFamily="34" charset="0"/>
              </a:rPr>
              <a:t>redirecting internal hospital faculty to train in the new facility</a:t>
            </a:r>
          </a:p>
          <a:p>
            <a:pPr algn="l" rtl="0" fontAlgn="base"/>
            <a:r>
              <a:rPr lang="en-US" sz="1400" b="0" i="0" dirty="0">
                <a:solidFill>
                  <a:srgbClr val="000000"/>
                </a:solidFill>
                <a:effectLst/>
                <a:latin typeface="Century Gothic" panose="020B0502020202020204" pitchFamily="34" charset="0"/>
              </a:rPr>
              <a:t>Assessed resources: </a:t>
            </a:r>
            <a:r>
              <a:rPr lang="en-US" sz="1400" b="1" i="0" dirty="0">
                <a:solidFill>
                  <a:srgbClr val="000000"/>
                </a:solidFill>
                <a:effectLst/>
                <a:latin typeface="Century Gothic" panose="020B0502020202020204" pitchFamily="34" charset="0"/>
              </a:rPr>
              <a:t>financial support for new cli</a:t>
            </a:r>
            <a:r>
              <a:rPr lang="en-US" sz="1400" b="1" dirty="0">
                <a:solidFill>
                  <a:srgbClr val="000000"/>
                </a:solidFill>
                <a:latin typeface="Century Gothic" panose="020B0502020202020204" pitchFamily="34" charset="0"/>
              </a:rPr>
              <a:t>nical space</a:t>
            </a:r>
            <a:endParaRPr lang="en-US" sz="1400" b="1" i="0" dirty="0">
              <a:solidFill>
                <a:srgbClr val="000000"/>
              </a:solidFill>
              <a:effectLst/>
              <a:latin typeface="Century Gothic" panose="020B0502020202020204" pitchFamily="34" charset="0"/>
            </a:endParaRPr>
          </a:p>
          <a:p>
            <a:pPr algn="l" rtl="0" fontAlgn="base"/>
            <a:endParaRPr lang="en-US" sz="14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887523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dirty="0"/>
              <a:t>Upskilling Specialty Nurses</a:t>
            </a:r>
          </a:p>
        </p:txBody>
      </p:sp>
      <p:sp>
        <p:nvSpPr>
          <p:cNvPr id="4" name="Text Placeholder 3">
            <a:extLst>
              <a:ext uri="{FF2B5EF4-FFF2-40B4-BE49-F238E27FC236}">
                <a16:creationId xmlns:a16="http://schemas.microsoft.com/office/drawing/2014/main" id="{702C868F-E00B-7EB0-22CC-78F1719AA9A7}"/>
              </a:ext>
            </a:extLst>
          </p:cNvPr>
          <p:cNvSpPr>
            <a:spLocks noGrp="1"/>
          </p:cNvSpPr>
          <p:nvPr>
            <p:ph type="body" sz="quarter" idx="24"/>
          </p:nvPr>
        </p:nvSpPr>
        <p:spPr>
          <a:xfrm>
            <a:off x="448518" y="1222796"/>
            <a:ext cx="7944367" cy="2615828"/>
          </a:xfrm>
        </p:spPr>
        <p:txBody>
          <a:bodyPr/>
          <a:lstStyle/>
          <a:p>
            <a:pPr algn="l" rtl="0" fontAlgn="base"/>
            <a:r>
              <a:rPr lang="en-US" sz="1800" b="1" i="1" u="none" strike="noStrike" dirty="0">
                <a:solidFill>
                  <a:srgbClr val="347DC1"/>
                </a:solidFill>
                <a:effectLst/>
                <a:latin typeface="Century Gothic" panose="020B0502020202020204" pitchFamily="34" charset="0"/>
              </a:rPr>
              <a:t>The Results </a:t>
            </a:r>
            <a:r>
              <a:rPr lang="en-US" sz="1800" b="0" i="0" dirty="0">
                <a:solidFill>
                  <a:srgbClr val="347DC1"/>
                </a:solidFill>
                <a:effectLst/>
                <a:latin typeface="Century Gothic" panose="020B0502020202020204" pitchFamily="34" charset="0"/>
              </a:rPr>
              <a:t>​</a:t>
            </a:r>
            <a:endParaRPr lang="en-US" sz="1800" b="0" i="0" dirty="0">
              <a:solidFill>
                <a:srgbClr val="000000"/>
              </a:solidFill>
              <a:effectLst/>
              <a:latin typeface="Arial" panose="020B0604020202020204" pitchFamily="34" charset="0"/>
            </a:endParaRPr>
          </a:p>
          <a:p>
            <a:pPr algn="l" rtl="0" fontAlgn="base"/>
            <a:r>
              <a:rPr lang="en-US" sz="1400" dirty="0">
                <a:solidFill>
                  <a:srgbClr val="000000"/>
                </a:solidFill>
                <a:latin typeface="Century Gothic" panose="020B0502020202020204" pitchFamily="34" charset="0"/>
              </a:rPr>
              <a:t>By partnering together MCCCD and the employer collaborative were able </a:t>
            </a:r>
            <a:r>
              <a:rPr lang="en-US" sz="1400" b="0" i="0" u="none" strike="noStrike" dirty="0">
                <a:solidFill>
                  <a:srgbClr val="000000"/>
                </a:solidFill>
                <a:effectLst/>
                <a:latin typeface="Century Gothic" panose="020B0502020202020204" pitchFamily="34" charset="0"/>
              </a:rPr>
              <a:t>to secure </a:t>
            </a:r>
            <a:r>
              <a:rPr lang="en-US" sz="2000" b="1" i="0" u="none" strike="noStrike" dirty="0">
                <a:solidFill>
                  <a:srgbClr val="000000"/>
                </a:solidFill>
                <a:effectLst/>
                <a:latin typeface="Century Gothic" panose="020B0502020202020204" pitchFamily="34" charset="0"/>
              </a:rPr>
              <a:t>$5.8 Million in state funding </a:t>
            </a:r>
            <a:r>
              <a:rPr lang="en-US" sz="1400" b="0" i="0" u="none" strike="noStrike" dirty="0">
                <a:solidFill>
                  <a:srgbClr val="000000"/>
                </a:solidFill>
                <a:effectLst/>
                <a:latin typeface="Century Gothic" panose="020B0502020202020204" pitchFamily="34" charset="0"/>
              </a:rPr>
              <a:t>for new clinical simulation facility. </a:t>
            </a:r>
            <a:r>
              <a:rPr lang="en-US" sz="1400" b="0" i="0" dirty="0">
                <a:solidFill>
                  <a:srgbClr val="000000"/>
                </a:solidFill>
                <a:effectLst/>
                <a:latin typeface="Century Gothic" panose="020B0502020202020204" pitchFamily="34" charset="0"/>
              </a:rPr>
              <a:t>​</a:t>
            </a:r>
          </a:p>
          <a:p>
            <a:pPr algn="l" rtl="0" fontAlgn="base"/>
            <a:endParaRPr lang="en-US" sz="1400" dirty="0">
              <a:solidFill>
                <a:srgbClr val="000000"/>
              </a:solidFill>
              <a:latin typeface="Century Gothic" panose="020B0502020202020204" pitchFamily="34" charset="0"/>
            </a:endParaRPr>
          </a:p>
          <a:p>
            <a:pPr algn="l" rtl="0" fontAlgn="base"/>
            <a:r>
              <a:rPr lang="en-US" sz="1400" b="0" i="0" dirty="0">
                <a:solidFill>
                  <a:srgbClr val="000000"/>
                </a:solidFill>
                <a:effectLst/>
                <a:latin typeface="Century Gothic" panose="020B0502020202020204" pitchFamily="34" charset="0"/>
              </a:rPr>
              <a:t>Goal of </a:t>
            </a:r>
            <a:r>
              <a:rPr lang="en-US" sz="1600" b="1" i="0" dirty="0">
                <a:solidFill>
                  <a:srgbClr val="000000"/>
                </a:solidFill>
                <a:effectLst/>
                <a:latin typeface="Century Gothic" panose="020B0502020202020204" pitchFamily="34" charset="0"/>
              </a:rPr>
              <a:t>over 300 students to graduate </a:t>
            </a:r>
            <a:r>
              <a:rPr lang="en-US" sz="1400" b="0" i="0" dirty="0">
                <a:solidFill>
                  <a:srgbClr val="000000"/>
                </a:solidFill>
                <a:effectLst/>
                <a:latin typeface="Century Gothic" panose="020B0502020202020204" pitchFamily="34" charset="0"/>
              </a:rPr>
              <a:t>from the program in the first two years.</a:t>
            </a:r>
            <a:endParaRPr lang="en-US" sz="14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7810296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dirty="0"/>
              <a:t>Upskilling Specialty Nurses</a:t>
            </a:r>
          </a:p>
        </p:txBody>
      </p:sp>
      <p:sp>
        <p:nvSpPr>
          <p:cNvPr id="2" name="Text Placeholder 3">
            <a:extLst>
              <a:ext uri="{FF2B5EF4-FFF2-40B4-BE49-F238E27FC236}">
                <a16:creationId xmlns:a16="http://schemas.microsoft.com/office/drawing/2014/main" id="{31DCAA80-16D4-6688-7587-0A3345370DB7}"/>
              </a:ext>
            </a:extLst>
          </p:cNvPr>
          <p:cNvSpPr txBox="1">
            <a:spLocks/>
          </p:cNvSpPr>
          <p:nvPr/>
        </p:nvSpPr>
        <p:spPr>
          <a:xfrm>
            <a:off x="448518" y="2571750"/>
            <a:ext cx="7944367" cy="1313138"/>
          </a:xfrm>
          <a:prstGeom prst="rect">
            <a:avLst/>
          </a:prstGeom>
        </p:spPr>
        <p:txBody>
          <a:bodyPr lIns="0" tIns="0" rIns="0" bIns="0">
            <a:no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fontAlgn="base" hangingPunct="1"/>
            <a:r>
              <a:rPr lang="en-US" sz="1800" b="1" i="1" dirty="0">
                <a:solidFill>
                  <a:srgbClr val="347DC1"/>
                </a:solidFill>
                <a:latin typeface="Century Gothic" panose="020B0502020202020204" pitchFamily="34" charset="0"/>
              </a:rPr>
              <a:t>Key Takeaways</a:t>
            </a:r>
            <a:r>
              <a:rPr lang="en-US" sz="1800" dirty="0">
                <a:solidFill>
                  <a:srgbClr val="347DC1"/>
                </a:solidFill>
                <a:latin typeface="Century Gothic" panose="020B0502020202020204" pitchFamily="34" charset="0"/>
              </a:rPr>
              <a:t>​</a:t>
            </a:r>
            <a:endParaRPr lang="en-US" sz="1800" dirty="0">
              <a:solidFill>
                <a:srgbClr val="000000"/>
              </a:solidFill>
              <a:latin typeface="Arial" panose="020B0604020202020204" pitchFamily="34" charset="0"/>
            </a:endParaRPr>
          </a:p>
          <a:p>
            <a:pPr fontAlgn="base" hangingPunct="1"/>
            <a:r>
              <a:rPr lang="en-US" sz="1400" dirty="0">
                <a:solidFill>
                  <a:srgbClr val="000000"/>
                </a:solidFill>
                <a:latin typeface="Century Gothic" panose="020B0502020202020204" pitchFamily="34" charset="0"/>
              </a:rPr>
              <a:t>TPM can strengthen the comprehensive local needs assessment (CLNA) by: </a:t>
            </a:r>
          </a:p>
          <a:p>
            <a:pPr marL="285750" indent="-285750" fontAlgn="base" hangingPunct="1">
              <a:buFont typeface="Arial" panose="020B0604020202020204" pitchFamily="34" charset="0"/>
              <a:buChar char="•"/>
            </a:pPr>
            <a:r>
              <a:rPr lang="en-US" sz="1400" b="1" dirty="0">
                <a:solidFill>
                  <a:srgbClr val="000000"/>
                </a:solidFill>
                <a:latin typeface="Century Gothic" panose="020B0502020202020204" pitchFamily="34" charset="0"/>
              </a:rPr>
              <a:t>Strategy 1: </a:t>
            </a:r>
            <a:r>
              <a:rPr lang="en-US" sz="1400" dirty="0">
                <a:solidFill>
                  <a:srgbClr val="000000"/>
                </a:solidFill>
                <a:latin typeface="Century Gothic" panose="020B0502020202020204" pitchFamily="34" charset="0"/>
              </a:rPr>
              <a:t>Establishing employer collaboratives </a:t>
            </a:r>
          </a:p>
          <a:p>
            <a:pPr marL="285750" indent="-285750" fontAlgn="base" hangingPunct="1">
              <a:buFont typeface="Arial" panose="020B0604020202020204" pitchFamily="34" charset="0"/>
              <a:buChar char="•"/>
            </a:pPr>
            <a:r>
              <a:rPr lang="en-US" sz="1400" b="1" dirty="0">
                <a:solidFill>
                  <a:srgbClr val="000000"/>
                </a:solidFill>
                <a:latin typeface="Century Gothic" panose="020B0502020202020204" pitchFamily="34" charset="0"/>
              </a:rPr>
              <a:t>Strategy 2: </a:t>
            </a:r>
            <a:r>
              <a:rPr lang="en-US" sz="1400" dirty="0">
                <a:solidFill>
                  <a:srgbClr val="000000"/>
                </a:solidFill>
                <a:latin typeface="Century Gothic" panose="020B0502020202020204" pitchFamily="34" charset="0"/>
              </a:rPr>
              <a:t>Providing more up-to-date and detailed information on projected job openings for these jobs </a:t>
            </a:r>
          </a:p>
          <a:p>
            <a:pPr marL="285750" indent="-285750" fontAlgn="base" hangingPunct="1">
              <a:buFont typeface="Arial" panose="020B0604020202020204" pitchFamily="34" charset="0"/>
              <a:buChar char="•"/>
            </a:pPr>
            <a:r>
              <a:rPr lang="en-US" sz="1400" b="1" dirty="0">
                <a:solidFill>
                  <a:srgbClr val="000000"/>
                </a:solidFill>
                <a:latin typeface="Century Gothic" panose="020B0502020202020204" pitchFamily="34" charset="0"/>
              </a:rPr>
              <a:t>Strategy 3: </a:t>
            </a:r>
            <a:r>
              <a:rPr lang="en-US" sz="1400" dirty="0">
                <a:solidFill>
                  <a:srgbClr val="000000"/>
                </a:solidFill>
                <a:latin typeface="Century Gothic" panose="020B0502020202020204" pitchFamily="34" charset="0"/>
              </a:rPr>
              <a:t>Providing detailed information on hiring requirements</a:t>
            </a:r>
          </a:p>
          <a:p>
            <a:pPr marL="285750" indent="-285750" fontAlgn="base" hangingPunct="1">
              <a:buFont typeface="Arial" panose="020B0604020202020204" pitchFamily="34" charset="0"/>
              <a:buChar char="•"/>
            </a:pPr>
            <a:r>
              <a:rPr lang="en-US" sz="1400" b="1" dirty="0">
                <a:solidFill>
                  <a:srgbClr val="000000"/>
                </a:solidFill>
                <a:latin typeface="Century Gothic" panose="020B0502020202020204" pitchFamily="34" charset="0"/>
              </a:rPr>
              <a:t>Strategy 4: </a:t>
            </a:r>
            <a:r>
              <a:rPr lang="en-US" sz="1400" dirty="0">
                <a:solidFill>
                  <a:srgbClr val="000000"/>
                </a:solidFill>
                <a:latin typeface="Century Gothic" panose="020B0502020202020204" pitchFamily="34" charset="0"/>
              </a:rPr>
              <a:t>Providing a new and more accurate approach to supply-demand analysis on CTE programs.</a:t>
            </a:r>
            <a:endParaRPr lang="en-US" dirty="0"/>
          </a:p>
        </p:txBody>
      </p:sp>
      <p:sp>
        <p:nvSpPr>
          <p:cNvPr id="5" name="Text Placeholder 3">
            <a:extLst>
              <a:ext uri="{FF2B5EF4-FFF2-40B4-BE49-F238E27FC236}">
                <a16:creationId xmlns:a16="http://schemas.microsoft.com/office/drawing/2014/main" id="{C7154C80-8CCB-1F77-5BF0-3BD022BFA508}"/>
              </a:ext>
            </a:extLst>
          </p:cNvPr>
          <p:cNvSpPr txBox="1">
            <a:spLocks/>
          </p:cNvSpPr>
          <p:nvPr/>
        </p:nvSpPr>
        <p:spPr>
          <a:xfrm>
            <a:off x="448518" y="1222796"/>
            <a:ext cx="7944367" cy="2615828"/>
          </a:xfrm>
          <a:prstGeom prst="rect">
            <a:avLst/>
          </a:prstGeom>
        </p:spPr>
        <p:txBody>
          <a:bodyPr lIns="0" tIns="0" rIns="0" bIns="0">
            <a:no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fontAlgn="base" hangingPunct="1"/>
            <a:r>
              <a:rPr lang="en-US" sz="1800" b="1" i="1">
                <a:solidFill>
                  <a:srgbClr val="347DC1"/>
                </a:solidFill>
                <a:latin typeface="Century Gothic" panose="020B0502020202020204" pitchFamily="34" charset="0"/>
              </a:rPr>
              <a:t>The Results </a:t>
            </a:r>
            <a:r>
              <a:rPr lang="en-US" sz="1800">
                <a:solidFill>
                  <a:srgbClr val="347DC1"/>
                </a:solidFill>
                <a:latin typeface="Century Gothic" panose="020B0502020202020204" pitchFamily="34" charset="0"/>
              </a:rPr>
              <a:t>​</a:t>
            </a:r>
            <a:endParaRPr lang="en-US" sz="1800">
              <a:solidFill>
                <a:srgbClr val="000000"/>
              </a:solidFill>
              <a:latin typeface="Arial" panose="020B0604020202020204" pitchFamily="34" charset="0"/>
            </a:endParaRPr>
          </a:p>
          <a:p>
            <a:pPr fontAlgn="base" hangingPunct="1"/>
            <a:r>
              <a:rPr lang="en-US" sz="1400">
                <a:solidFill>
                  <a:srgbClr val="000000"/>
                </a:solidFill>
                <a:latin typeface="Century Gothic" panose="020B0502020202020204" pitchFamily="34" charset="0"/>
              </a:rPr>
              <a:t>By partnering together MCCCD and the employer collaborative were able to secure </a:t>
            </a:r>
            <a:r>
              <a:rPr lang="en-US" sz="2000" b="1">
                <a:solidFill>
                  <a:srgbClr val="000000"/>
                </a:solidFill>
                <a:latin typeface="Century Gothic" panose="020B0502020202020204" pitchFamily="34" charset="0"/>
              </a:rPr>
              <a:t>$5.8 Million in state funding </a:t>
            </a:r>
            <a:r>
              <a:rPr lang="en-US" sz="1400">
                <a:solidFill>
                  <a:srgbClr val="000000"/>
                </a:solidFill>
                <a:latin typeface="Century Gothic" panose="020B0502020202020204" pitchFamily="34" charset="0"/>
              </a:rPr>
              <a:t>for new clinical simulation facility. ​</a:t>
            </a:r>
            <a:endParaRPr lang="en-US" sz="1400">
              <a:solidFill>
                <a:srgbClr val="000000"/>
              </a:solidFill>
              <a:latin typeface="Arial" panose="020B0604020202020204" pitchFamily="34" charset="0"/>
            </a:endParaRPr>
          </a:p>
          <a:p>
            <a:pPr hangingPunct="1"/>
            <a:endParaRPr lang="en-US" dirty="0"/>
          </a:p>
        </p:txBody>
      </p:sp>
    </p:spTree>
    <p:extLst>
      <p:ext uri="{BB962C8B-B14F-4D97-AF65-F5344CB8AC3E}">
        <p14:creationId xmlns:p14="http://schemas.microsoft.com/office/powerpoint/2010/main" val="37068045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3200" dirty="0"/>
              <a:t>A Community College Maximizes Industry Relevance</a:t>
            </a:r>
          </a:p>
        </p:txBody>
      </p:sp>
      <p:sp>
        <p:nvSpPr>
          <p:cNvPr id="5" name="Text Placeholder 9">
            <a:extLst>
              <a:ext uri="{FF2B5EF4-FFF2-40B4-BE49-F238E27FC236}">
                <a16:creationId xmlns:a16="http://schemas.microsoft.com/office/drawing/2014/main" id="{1EF1A59B-2AC0-0EBA-1C33-B9006F743D30}"/>
              </a:ext>
            </a:extLst>
          </p:cNvPr>
          <p:cNvSpPr txBox="1">
            <a:spLocks/>
          </p:cNvSpPr>
          <p:nvPr/>
        </p:nvSpPr>
        <p:spPr>
          <a:xfrm>
            <a:off x="448518" y="1222796"/>
            <a:ext cx="8099133" cy="1769713"/>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600" b="1" i="1" dirty="0">
                <a:solidFill>
                  <a:srgbClr val="347DC1"/>
                </a:solidFill>
                <a:latin typeface="Century Gothic" panose="020B0502020202020204" pitchFamily="34" charset="0"/>
              </a:rPr>
              <a:t>The Challenge </a:t>
            </a:r>
            <a:endParaRPr lang="en-US" sz="1600" i="1" dirty="0">
              <a:solidFill>
                <a:srgbClr val="347DC1"/>
              </a:solidFill>
              <a:latin typeface="Century Gothic" panose="020B0502020202020204" pitchFamily="34" charset="0"/>
            </a:endParaRPr>
          </a:p>
          <a:p>
            <a:pPr marL="514350" indent="-514350" defTabSz="914359" hangingPunct="1">
              <a:spcAft>
                <a:spcPts val="1800"/>
              </a:spcAft>
              <a:buFont typeface="Arial" panose="020B0604020202020204" pitchFamily="34" charset="0"/>
              <a:buChar char="•"/>
            </a:pPr>
            <a:r>
              <a:rPr lang="en-US" sz="1600" dirty="0">
                <a:solidFill>
                  <a:schemeClr val="tx1"/>
                </a:solidFill>
                <a:latin typeface="Century Gothic" panose="020B0502020202020204" pitchFamily="34" charset="0"/>
              </a:rPr>
              <a:t>Northern Kentucky was </a:t>
            </a:r>
            <a:r>
              <a:rPr lang="en-US" sz="1600" b="1" dirty="0">
                <a:solidFill>
                  <a:schemeClr val="tx1"/>
                </a:solidFill>
                <a:latin typeface="Century Gothic" panose="020B0502020202020204" pitchFamily="34" charset="0"/>
              </a:rPr>
              <a:t>struggling to fill their demand for manufacturing talent</a:t>
            </a:r>
            <a:r>
              <a:rPr lang="en-US" sz="1600" dirty="0">
                <a:solidFill>
                  <a:schemeClr val="tx1"/>
                </a:solidFill>
                <a:latin typeface="Century Gothic" panose="020B0502020202020204" pitchFamily="34" charset="0"/>
              </a:rPr>
              <a:t>.</a:t>
            </a:r>
          </a:p>
          <a:p>
            <a:pPr marL="514350" indent="-514350" defTabSz="914359" hangingPunct="1">
              <a:spcAft>
                <a:spcPts val="1800"/>
              </a:spcAft>
              <a:buFont typeface="Arial" panose="020B0604020202020204" pitchFamily="34" charset="0"/>
              <a:buChar char="•"/>
            </a:pPr>
            <a:r>
              <a:rPr lang="en-US" sz="1600" dirty="0">
                <a:solidFill>
                  <a:schemeClr val="tx1"/>
                </a:solidFill>
                <a:latin typeface="Century Gothic" panose="020B0502020202020204" pitchFamily="34" charset="0"/>
              </a:rPr>
              <a:t>Experiencing </a:t>
            </a:r>
            <a:r>
              <a:rPr lang="en-US" sz="1600" b="1" dirty="0">
                <a:solidFill>
                  <a:schemeClr val="tx1"/>
                </a:solidFill>
                <a:latin typeface="Century Gothic" panose="020B0502020202020204" pitchFamily="34" charset="0"/>
              </a:rPr>
              <a:t>low retention and productivity. </a:t>
            </a:r>
          </a:p>
        </p:txBody>
      </p:sp>
    </p:spTree>
    <p:extLst>
      <p:ext uri="{BB962C8B-B14F-4D97-AF65-F5344CB8AC3E}">
        <p14:creationId xmlns:p14="http://schemas.microsoft.com/office/powerpoint/2010/main" val="25375070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3200" dirty="0"/>
              <a:t>A Community College Maximizes Industry Relevance</a:t>
            </a:r>
          </a:p>
        </p:txBody>
      </p:sp>
      <p:sp>
        <p:nvSpPr>
          <p:cNvPr id="5" name="Text Placeholder 9">
            <a:extLst>
              <a:ext uri="{FF2B5EF4-FFF2-40B4-BE49-F238E27FC236}">
                <a16:creationId xmlns:a16="http://schemas.microsoft.com/office/drawing/2014/main" id="{1EF1A59B-2AC0-0EBA-1C33-B9006F743D30}"/>
              </a:ext>
            </a:extLst>
          </p:cNvPr>
          <p:cNvSpPr txBox="1">
            <a:spLocks/>
          </p:cNvSpPr>
          <p:nvPr/>
        </p:nvSpPr>
        <p:spPr>
          <a:xfrm>
            <a:off x="448518" y="1222796"/>
            <a:ext cx="8099133" cy="2739209"/>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600" b="1" i="1" dirty="0">
                <a:solidFill>
                  <a:srgbClr val="347DC1"/>
                </a:solidFill>
                <a:latin typeface="Century Gothic" panose="020B0502020202020204" pitchFamily="34" charset="0"/>
              </a:rPr>
              <a:t>The Solution</a:t>
            </a:r>
            <a:endParaRPr lang="en-US" sz="1600" i="1" dirty="0">
              <a:solidFill>
                <a:srgbClr val="347DC1"/>
              </a:solidFill>
              <a:latin typeface="Century Gothic" panose="020B0502020202020204" pitchFamily="34" charset="0"/>
            </a:endParaRPr>
          </a:p>
          <a:p>
            <a:pPr marL="514350" indent="-514350" defTabSz="914359" hangingPunct="1">
              <a:spcAft>
                <a:spcPts val="1800"/>
              </a:spcAft>
              <a:buFont typeface="Arial" panose="020B0604020202020204" pitchFamily="34" charset="0"/>
              <a:buChar char="•"/>
            </a:pPr>
            <a:r>
              <a:rPr lang="en-US" sz="1600" dirty="0">
                <a:solidFill>
                  <a:schemeClr val="tx1"/>
                </a:solidFill>
                <a:latin typeface="Century Gothic" panose="020B0502020202020204" pitchFamily="34" charset="0"/>
              </a:rPr>
              <a:t>Manufacturing collaborative </a:t>
            </a:r>
            <a:r>
              <a:rPr lang="en-US" sz="1600" b="1" dirty="0">
                <a:solidFill>
                  <a:schemeClr val="tx1"/>
                </a:solidFill>
                <a:latin typeface="Century Gothic" panose="020B0502020202020204" pitchFamily="34" charset="0"/>
              </a:rPr>
              <a:t>identified partnership with Gateway Community and Technical College </a:t>
            </a:r>
            <a:r>
              <a:rPr lang="en-US" sz="1600" dirty="0">
                <a:solidFill>
                  <a:schemeClr val="tx1"/>
                </a:solidFill>
                <a:latin typeface="Century Gothic" panose="020B0502020202020204" pitchFamily="34" charset="0"/>
              </a:rPr>
              <a:t>for machinist talent</a:t>
            </a:r>
            <a:r>
              <a:rPr lang="en-US" sz="1600" b="1" dirty="0">
                <a:solidFill>
                  <a:schemeClr val="tx1"/>
                </a:solidFill>
                <a:latin typeface="Century Gothic" panose="020B0502020202020204" pitchFamily="34" charset="0"/>
              </a:rPr>
              <a:t>.</a:t>
            </a:r>
          </a:p>
          <a:p>
            <a:pPr marL="514350" indent="-514350" defTabSz="914359" hangingPunct="1">
              <a:spcAft>
                <a:spcPts val="1800"/>
              </a:spcAft>
              <a:buFont typeface="Arial" panose="020B0604020202020204" pitchFamily="34" charset="0"/>
              <a:buChar char="•"/>
            </a:pPr>
            <a:r>
              <a:rPr lang="en-US" sz="1600" dirty="0">
                <a:solidFill>
                  <a:schemeClr val="tx1"/>
                </a:solidFill>
                <a:latin typeface="Century Gothic" panose="020B0502020202020204" pitchFamily="34" charset="0"/>
              </a:rPr>
              <a:t>Communicated their hiring and skills requirements to </a:t>
            </a:r>
            <a:r>
              <a:rPr lang="en-US" sz="1600" b="1" dirty="0">
                <a:solidFill>
                  <a:schemeClr val="tx1"/>
                </a:solidFill>
                <a:latin typeface="Century Gothic" panose="020B0502020202020204" pitchFamily="34" charset="0"/>
              </a:rPr>
              <a:t>redesign the traditional machinist program to an enhanced operator program. </a:t>
            </a:r>
          </a:p>
          <a:p>
            <a:pPr marL="514350" indent="-514350" defTabSz="914359" hangingPunct="1">
              <a:spcAft>
                <a:spcPts val="1800"/>
              </a:spcAft>
              <a:buFont typeface="Arial" panose="020B0604020202020204" pitchFamily="34" charset="0"/>
              <a:buChar char="•"/>
            </a:pPr>
            <a:r>
              <a:rPr lang="en-US" sz="1600" b="1" dirty="0">
                <a:solidFill>
                  <a:schemeClr val="tx1"/>
                </a:solidFill>
                <a:latin typeface="Century Gothic" panose="020B0502020202020204" pitchFamily="34" charset="0"/>
              </a:rPr>
              <a:t>Identified numerous areas of duplicative training </a:t>
            </a:r>
            <a:r>
              <a:rPr lang="en-US" sz="1600" dirty="0">
                <a:solidFill>
                  <a:schemeClr val="tx1"/>
                </a:solidFill>
                <a:latin typeface="Century Gothic" panose="020B0502020202020204" pitchFamily="34" charset="0"/>
              </a:rPr>
              <a:t>between employers and education program. </a:t>
            </a:r>
          </a:p>
        </p:txBody>
      </p:sp>
    </p:spTree>
    <p:extLst>
      <p:ext uri="{BB962C8B-B14F-4D97-AF65-F5344CB8AC3E}">
        <p14:creationId xmlns:p14="http://schemas.microsoft.com/office/powerpoint/2010/main" val="36917795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3200" dirty="0"/>
              <a:t>A Community College Maximizes Industry Relevance</a:t>
            </a:r>
          </a:p>
        </p:txBody>
      </p:sp>
      <p:sp>
        <p:nvSpPr>
          <p:cNvPr id="5" name="Text Placeholder 9">
            <a:extLst>
              <a:ext uri="{FF2B5EF4-FFF2-40B4-BE49-F238E27FC236}">
                <a16:creationId xmlns:a16="http://schemas.microsoft.com/office/drawing/2014/main" id="{1EF1A59B-2AC0-0EBA-1C33-B9006F743D30}"/>
              </a:ext>
            </a:extLst>
          </p:cNvPr>
          <p:cNvSpPr txBox="1">
            <a:spLocks/>
          </p:cNvSpPr>
          <p:nvPr/>
        </p:nvSpPr>
        <p:spPr>
          <a:xfrm>
            <a:off x="448518" y="1222796"/>
            <a:ext cx="8099133" cy="1585047"/>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600" b="1" i="1" dirty="0">
                <a:solidFill>
                  <a:srgbClr val="347DC1"/>
                </a:solidFill>
                <a:latin typeface="Century Gothic" panose="020B0502020202020204" pitchFamily="34" charset="0"/>
              </a:rPr>
              <a:t>The Result </a:t>
            </a:r>
            <a:endParaRPr lang="en-US" sz="1600" i="1" dirty="0">
              <a:solidFill>
                <a:srgbClr val="347DC1"/>
              </a:solidFill>
              <a:latin typeface="Century Gothic" panose="020B0502020202020204" pitchFamily="34" charset="0"/>
            </a:endParaRPr>
          </a:p>
          <a:p>
            <a:pPr marL="514350" indent="-514350" defTabSz="914359" hangingPunct="1">
              <a:spcAft>
                <a:spcPts val="1800"/>
              </a:spcAft>
              <a:buFont typeface="Arial" panose="020B0604020202020204" pitchFamily="34" charset="0"/>
              <a:buChar char="•"/>
            </a:pPr>
            <a:r>
              <a:rPr lang="en-US" sz="1600" dirty="0">
                <a:solidFill>
                  <a:schemeClr val="tx1"/>
                </a:solidFill>
                <a:latin typeface="Century Gothic" panose="020B0502020202020204" pitchFamily="34" charset="0"/>
              </a:rPr>
              <a:t>Reduced program time from </a:t>
            </a:r>
            <a:r>
              <a:rPr lang="en-US" sz="1800" b="1" dirty="0">
                <a:solidFill>
                  <a:schemeClr val="tx1"/>
                </a:solidFill>
                <a:latin typeface="Century Gothic" panose="020B0502020202020204" pitchFamily="34" charset="0"/>
              </a:rPr>
              <a:t>one year to 14 weeks. </a:t>
            </a:r>
            <a:endParaRPr lang="en-US" sz="1400" b="1" dirty="0">
              <a:solidFill>
                <a:schemeClr val="tx1"/>
              </a:solidFill>
              <a:latin typeface="Century Gothic" panose="020B0502020202020204" pitchFamily="34" charset="0"/>
            </a:endParaRPr>
          </a:p>
          <a:p>
            <a:pPr marL="514350" indent="-514350" defTabSz="914359" hangingPunct="1">
              <a:spcAft>
                <a:spcPts val="1800"/>
              </a:spcAft>
              <a:buFont typeface="Arial" panose="020B0604020202020204" pitchFamily="34" charset="0"/>
              <a:buChar char="•"/>
            </a:pPr>
            <a:r>
              <a:rPr lang="en-US" sz="1800" b="1" dirty="0">
                <a:solidFill>
                  <a:schemeClr val="tx1"/>
                </a:solidFill>
                <a:latin typeface="Century Gothic" panose="020B0502020202020204" pitchFamily="34" charset="0"/>
              </a:rPr>
              <a:t>Cut training costs in half </a:t>
            </a:r>
            <a:r>
              <a:rPr lang="en-US" sz="1600" dirty="0">
                <a:solidFill>
                  <a:schemeClr val="tx1"/>
                </a:solidFill>
                <a:latin typeface="Century Gothic" panose="020B0502020202020204" pitchFamily="34" charset="0"/>
              </a:rPr>
              <a:t>$5,000</a:t>
            </a:r>
            <a:r>
              <a:rPr lang="en-US" sz="1600" dirty="0">
                <a:solidFill>
                  <a:schemeClr val="tx1"/>
                </a:solidFill>
                <a:latin typeface="Century Gothic" panose="020B0502020202020204" pitchFamily="34" charset="0"/>
                <a:sym typeface="Wingdings" pitchFamily="2" charset="2"/>
              </a:rPr>
              <a:t>$2,588.</a:t>
            </a: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283522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3200" dirty="0"/>
              <a:t>A Community College Maximizes Industry Relevance</a:t>
            </a:r>
          </a:p>
        </p:txBody>
      </p:sp>
      <p:sp>
        <p:nvSpPr>
          <p:cNvPr id="5" name="Text Placeholder 9">
            <a:extLst>
              <a:ext uri="{FF2B5EF4-FFF2-40B4-BE49-F238E27FC236}">
                <a16:creationId xmlns:a16="http://schemas.microsoft.com/office/drawing/2014/main" id="{A361412D-7FB3-1D72-CD91-E79D6546028E}"/>
              </a:ext>
            </a:extLst>
          </p:cNvPr>
          <p:cNvSpPr txBox="1">
            <a:spLocks/>
          </p:cNvSpPr>
          <p:nvPr/>
        </p:nvSpPr>
        <p:spPr>
          <a:xfrm>
            <a:off x="448518" y="920684"/>
            <a:ext cx="8099133" cy="1615825"/>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800" b="1" i="1" dirty="0">
                <a:solidFill>
                  <a:srgbClr val="347DC1"/>
                </a:solidFill>
                <a:latin typeface="Century Gothic" panose="020B0502020202020204" pitchFamily="34" charset="0"/>
              </a:rPr>
              <a:t>The Result </a:t>
            </a:r>
            <a:endParaRPr lang="en-US" sz="1800" i="1" dirty="0">
              <a:solidFill>
                <a:srgbClr val="347DC1"/>
              </a:solidFill>
              <a:latin typeface="Century Gothic" panose="020B0502020202020204" pitchFamily="34" charset="0"/>
            </a:endParaRPr>
          </a:p>
          <a:p>
            <a:pPr marL="514350" indent="-514350" defTabSz="914359" hangingPunct="1">
              <a:spcAft>
                <a:spcPts val="1800"/>
              </a:spcAft>
              <a:buFont typeface="Arial" panose="020B0604020202020204" pitchFamily="34" charset="0"/>
              <a:buChar char="•"/>
            </a:pPr>
            <a:r>
              <a:rPr lang="en-US" sz="1600" dirty="0">
                <a:solidFill>
                  <a:schemeClr val="tx1"/>
                </a:solidFill>
                <a:latin typeface="Century Gothic" panose="020B0502020202020204" pitchFamily="34" charset="0"/>
              </a:rPr>
              <a:t>Reduced program time from </a:t>
            </a:r>
            <a:r>
              <a:rPr lang="en-US" sz="1800" b="1" dirty="0">
                <a:solidFill>
                  <a:schemeClr val="tx1"/>
                </a:solidFill>
                <a:latin typeface="Century Gothic" panose="020B0502020202020204" pitchFamily="34" charset="0"/>
              </a:rPr>
              <a:t>one year to 14 weeks. </a:t>
            </a:r>
            <a:endParaRPr lang="en-US" sz="1400" b="1" dirty="0">
              <a:solidFill>
                <a:schemeClr val="tx1"/>
              </a:solidFill>
              <a:latin typeface="Century Gothic" panose="020B0502020202020204" pitchFamily="34" charset="0"/>
            </a:endParaRPr>
          </a:p>
          <a:p>
            <a:pPr marL="514350" indent="-514350" defTabSz="914359" hangingPunct="1">
              <a:spcAft>
                <a:spcPts val="1800"/>
              </a:spcAft>
              <a:buFont typeface="Arial" panose="020B0604020202020204" pitchFamily="34" charset="0"/>
              <a:buChar char="•"/>
            </a:pPr>
            <a:r>
              <a:rPr lang="en-US" sz="1800" b="1" dirty="0">
                <a:solidFill>
                  <a:schemeClr val="tx1"/>
                </a:solidFill>
                <a:latin typeface="Century Gothic" panose="020B0502020202020204" pitchFamily="34" charset="0"/>
              </a:rPr>
              <a:t>Cut training costs in half </a:t>
            </a:r>
            <a:r>
              <a:rPr lang="en-US" sz="1600" dirty="0">
                <a:solidFill>
                  <a:schemeClr val="tx1"/>
                </a:solidFill>
                <a:latin typeface="Century Gothic" panose="020B0502020202020204" pitchFamily="34" charset="0"/>
              </a:rPr>
              <a:t>$5,000</a:t>
            </a:r>
            <a:r>
              <a:rPr lang="en-US" sz="1600" dirty="0">
                <a:solidFill>
                  <a:schemeClr val="tx1"/>
                </a:solidFill>
                <a:latin typeface="Century Gothic" panose="020B0502020202020204" pitchFamily="34" charset="0"/>
                <a:sym typeface="Wingdings" pitchFamily="2" charset="2"/>
              </a:rPr>
              <a:t>$2,588.</a:t>
            </a:r>
            <a:endParaRPr lang="en-US" sz="1600" dirty="0">
              <a:solidFill>
                <a:schemeClr val="tx1"/>
              </a:solidFill>
              <a:latin typeface="Century Gothic" panose="020B0502020202020204" pitchFamily="34" charset="0"/>
            </a:endParaRPr>
          </a:p>
        </p:txBody>
      </p:sp>
      <p:sp>
        <p:nvSpPr>
          <p:cNvPr id="6" name="Text Placeholder 9">
            <a:extLst>
              <a:ext uri="{FF2B5EF4-FFF2-40B4-BE49-F238E27FC236}">
                <a16:creationId xmlns:a16="http://schemas.microsoft.com/office/drawing/2014/main" id="{EE6ECE91-0E11-3B70-BE4E-3C2BFF62DB24}"/>
              </a:ext>
            </a:extLst>
          </p:cNvPr>
          <p:cNvSpPr txBox="1">
            <a:spLocks/>
          </p:cNvSpPr>
          <p:nvPr/>
        </p:nvSpPr>
        <p:spPr>
          <a:xfrm>
            <a:off x="448518" y="2387926"/>
            <a:ext cx="8099133" cy="2539155"/>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600" b="1" i="1" dirty="0">
                <a:solidFill>
                  <a:srgbClr val="347DC1"/>
                </a:solidFill>
                <a:latin typeface="Century Gothic" panose="020B0502020202020204" pitchFamily="34" charset="0"/>
              </a:rPr>
              <a:t>Key Takeaways</a:t>
            </a:r>
            <a:br>
              <a:rPr lang="en-US" sz="1600" b="1" i="1" dirty="0">
                <a:solidFill>
                  <a:srgbClr val="347DC1"/>
                </a:solidFill>
                <a:latin typeface="Century Gothic" panose="020B0502020202020204" pitchFamily="34" charset="0"/>
              </a:rPr>
            </a:br>
            <a:r>
              <a:rPr lang="en-US" sz="1600" dirty="0">
                <a:solidFill>
                  <a:schemeClr val="tx1"/>
                </a:solidFill>
                <a:latin typeface="Century Gothic" panose="020B0502020202020204" pitchFamily="34" charset="0"/>
              </a:rPr>
              <a:t>TPM can strengthen CTE program design and implementation by: </a:t>
            </a:r>
          </a:p>
          <a:p>
            <a:pPr marL="285750" indent="-285750">
              <a:buFont typeface="Arial" panose="020B0604020202020204" pitchFamily="34" charset="0"/>
              <a:buChar char="•"/>
            </a:pPr>
            <a:r>
              <a:rPr lang="en-US" sz="1600" b="1" dirty="0">
                <a:solidFill>
                  <a:schemeClr val="tx1"/>
                </a:solidFill>
                <a:latin typeface="Century Gothic" panose="020B0502020202020204" pitchFamily="34" charset="0"/>
              </a:rPr>
              <a:t>Strategy 1: </a:t>
            </a:r>
            <a:r>
              <a:rPr lang="en-US" sz="1600" dirty="0">
                <a:solidFill>
                  <a:schemeClr val="tx1"/>
                </a:solidFill>
                <a:latin typeface="Century Gothic" panose="020B0502020202020204" pitchFamily="34" charset="0"/>
              </a:rPr>
              <a:t>Establishing employer collaboratives that can serve as employer advisory groups or employer committees of larger advisory groups.</a:t>
            </a:r>
          </a:p>
          <a:p>
            <a:pPr marL="285750" indent="-285750">
              <a:buFont typeface="Arial" panose="020B0604020202020204" pitchFamily="34" charset="0"/>
              <a:buChar char="•"/>
            </a:pPr>
            <a:r>
              <a:rPr lang="en-US" sz="1600" b="1" dirty="0">
                <a:solidFill>
                  <a:schemeClr val="tx1"/>
                </a:solidFill>
                <a:latin typeface="Century Gothic" panose="020B0502020202020204" pitchFamily="34" charset="0"/>
              </a:rPr>
              <a:t>Strategy 3: </a:t>
            </a:r>
            <a:r>
              <a:rPr lang="en-US" sz="1600" dirty="0">
                <a:solidFill>
                  <a:schemeClr val="tx1"/>
                </a:solidFill>
                <a:latin typeface="Century Gothic" panose="020B0502020202020204" pitchFamily="34" charset="0"/>
              </a:rPr>
              <a:t>Providing detailed information on hiring requirements, including competency and credential requirements that can be used to define those addressed in CTE programs of study. </a:t>
            </a:r>
          </a:p>
          <a:p>
            <a:pPr marL="285750" indent="-285750">
              <a:buFont typeface="Arial" panose="020B0604020202020204" pitchFamily="34" charset="0"/>
              <a:buChar char="•"/>
            </a:pPr>
            <a:r>
              <a:rPr lang="en-US" sz="1600" b="1" dirty="0">
                <a:solidFill>
                  <a:schemeClr val="tx1"/>
                </a:solidFill>
                <a:latin typeface="Century Gothic" panose="020B0502020202020204" pitchFamily="34" charset="0"/>
              </a:rPr>
              <a:t>Strategy 5: </a:t>
            </a:r>
            <a:r>
              <a:rPr lang="en-US" sz="1600" dirty="0">
                <a:solidFill>
                  <a:schemeClr val="tx1"/>
                </a:solidFill>
                <a:latin typeface="Century Gothic" panose="020B0502020202020204" pitchFamily="34" charset="0"/>
              </a:rPr>
              <a:t>Providing a co-design process for developing programs of study that clarifies the roles and commitments of employers and CTE partners. </a:t>
            </a:r>
            <a:endParaRPr lang="en-US" sz="1600" dirty="0"/>
          </a:p>
        </p:txBody>
      </p:sp>
    </p:spTree>
    <p:extLst>
      <p:ext uri="{BB962C8B-B14F-4D97-AF65-F5344CB8AC3E}">
        <p14:creationId xmlns:p14="http://schemas.microsoft.com/office/powerpoint/2010/main" val="36594884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EB7F0-F575-2D66-D5C7-8C6F9301A19D}"/>
              </a:ext>
            </a:extLst>
          </p:cNvPr>
          <p:cNvSpPr>
            <a:spLocks noGrp="1"/>
          </p:cNvSpPr>
          <p:nvPr>
            <p:ph type="body" sz="quarter" idx="22"/>
          </p:nvPr>
        </p:nvSpPr>
        <p:spPr/>
        <p:txBody>
          <a:bodyPr/>
          <a:lstStyle/>
          <a:p>
            <a:r>
              <a:rPr lang="en-US" dirty="0"/>
              <a:t>Welcome + Introductions</a:t>
            </a:r>
          </a:p>
          <a:p>
            <a:r>
              <a:rPr lang="en-US" dirty="0"/>
              <a:t>Overview of TPM</a:t>
            </a:r>
          </a:p>
          <a:p>
            <a:r>
              <a:rPr lang="en-US" dirty="0"/>
              <a:t>Connecting TPM + CTE </a:t>
            </a:r>
          </a:p>
          <a:p>
            <a:r>
              <a:rPr lang="en-US" dirty="0"/>
              <a:t>Activity: Scanning to get started </a:t>
            </a:r>
          </a:p>
          <a:p>
            <a:r>
              <a:rPr lang="en-US" dirty="0"/>
              <a:t>Report outs + Questions</a:t>
            </a:r>
          </a:p>
        </p:txBody>
      </p:sp>
      <p:sp>
        <p:nvSpPr>
          <p:cNvPr id="3" name="Text Placeholder 2">
            <a:extLst>
              <a:ext uri="{FF2B5EF4-FFF2-40B4-BE49-F238E27FC236}">
                <a16:creationId xmlns:a16="http://schemas.microsoft.com/office/drawing/2014/main" id="{26BCBD14-6258-89BF-0543-72F7D2542D27}"/>
              </a:ext>
            </a:extLst>
          </p:cNvPr>
          <p:cNvSpPr>
            <a:spLocks noGrp="1"/>
          </p:cNvSpPr>
          <p:nvPr>
            <p:ph type="body" sz="quarter" idx="23"/>
          </p:nvPr>
        </p:nvSpPr>
        <p:spPr/>
        <p:txBody>
          <a:bodyPr/>
          <a:lstStyle/>
          <a:p>
            <a:r>
              <a:rPr lang="en-US" dirty="0"/>
              <a:t>Agenda</a:t>
            </a:r>
          </a:p>
        </p:txBody>
      </p:sp>
    </p:spTree>
    <p:extLst>
      <p:ext uri="{BB962C8B-B14F-4D97-AF65-F5344CB8AC3E}">
        <p14:creationId xmlns:p14="http://schemas.microsoft.com/office/powerpoint/2010/main" val="41217779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2800" dirty="0"/>
              <a:t>Saving Time, Saving Money, Getting Needed Talent </a:t>
            </a:r>
          </a:p>
        </p:txBody>
      </p:sp>
      <p:sp>
        <p:nvSpPr>
          <p:cNvPr id="10" name="Text Placeholder 9">
            <a:extLst>
              <a:ext uri="{FF2B5EF4-FFF2-40B4-BE49-F238E27FC236}">
                <a16:creationId xmlns:a16="http://schemas.microsoft.com/office/drawing/2014/main" id="{AD692070-8CC8-4468-C1D3-6230EA9D35E1}"/>
              </a:ext>
            </a:extLst>
          </p:cNvPr>
          <p:cNvSpPr txBox="1">
            <a:spLocks noGrp="1"/>
          </p:cNvSpPr>
          <p:nvPr>
            <p:ph type="body" sz="quarter" idx="24"/>
          </p:nvPr>
        </p:nvSpPr>
        <p:spPr>
          <a:xfrm>
            <a:off x="448518" y="1222796"/>
            <a:ext cx="8099133" cy="14927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359">
              <a:spcAft>
                <a:spcPts val="1800"/>
              </a:spcAft>
            </a:pPr>
            <a:r>
              <a:rPr lang="en-US" sz="1400" b="1" i="1" dirty="0">
                <a:solidFill>
                  <a:srgbClr val="347DC1"/>
                </a:solidFill>
                <a:latin typeface="Century Gothic" panose="020B0502020202020204" pitchFamily="34" charset="0"/>
              </a:rPr>
              <a:t>The Challenge </a:t>
            </a:r>
            <a:endParaRPr lang="en-US" sz="1400" i="1" dirty="0">
              <a:solidFill>
                <a:srgbClr val="347DC1"/>
              </a:solidFill>
              <a:latin typeface="Century Gothic" panose="020B0502020202020204" pitchFamily="34" charset="0"/>
            </a:endParaRP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Consumers Energy in Michigan posted </a:t>
            </a:r>
            <a:r>
              <a:rPr lang="en-US" sz="1600" b="1" dirty="0">
                <a:solidFill>
                  <a:schemeClr val="tx1"/>
                </a:solidFill>
                <a:latin typeface="Century Gothic" panose="020B0502020202020204" pitchFamily="34" charset="0"/>
              </a:rPr>
              <a:t>100 skilled trade job openings</a:t>
            </a:r>
            <a:r>
              <a:rPr lang="en-US" sz="1400" b="1" dirty="0">
                <a:solidFill>
                  <a:schemeClr val="tx1"/>
                </a:solidFill>
                <a:latin typeface="Century Gothic" panose="020B0502020202020204" pitchFamily="34" charset="0"/>
              </a:rPr>
              <a:t>.</a:t>
            </a: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They received </a:t>
            </a:r>
            <a:r>
              <a:rPr lang="en-US" sz="1600" b="1" dirty="0">
                <a:solidFill>
                  <a:schemeClr val="tx1"/>
                </a:solidFill>
                <a:latin typeface="Century Gothic" panose="020B0502020202020204" pitchFamily="34" charset="0"/>
              </a:rPr>
              <a:t>4,000 applications.</a:t>
            </a:r>
            <a:endParaRPr lang="en-US" sz="1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8322421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2800" dirty="0"/>
              <a:t>Saving Time, Saving Money, Getting Needed Talent </a:t>
            </a:r>
          </a:p>
        </p:txBody>
      </p:sp>
      <p:sp>
        <p:nvSpPr>
          <p:cNvPr id="10" name="Text Placeholder 9">
            <a:extLst>
              <a:ext uri="{FF2B5EF4-FFF2-40B4-BE49-F238E27FC236}">
                <a16:creationId xmlns:a16="http://schemas.microsoft.com/office/drawing/2014/main" id="{AD692070-8CC8-4468-C1D3-6230EA9D35E1}"/>
              </a:ext>
            </a:extLst>
          </p:cNvPr>
          <p:cNvSpPr txBox="1">
            <a:spLocks noGrp="1"/>
          </p:cNvSpPr>
          <p:nvPr>
            <p:ph type="body" sz="quarter" idx="24"/>
          </p:nvPr>
        </p:nvSpPr>
        <p:spPr>
          <a:xfrm>
            <a:off x="448518" y="1222796"/>
            <a:ext cx="8099133" cy="1954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359">
              <a:spcAft>
                <a:spcPts val="1800"/>
              </a:spcAft>
            </a:pPr>
            <a:r>
              <a:rPr lang="en-US" sz="1400" b="1" i="1" dirty="0">
                <a:solidFill>
                  <a:srgbClr val="347DC1"/>
                </a:solidFill>
                <a:latin typeface="Century Gothic" panose="020B0502020202020204" pitchFamily="34" charset="0"/>
              </a:rPr>
              <a:t>The Challenge </a:t>
            </a:r>
            <a:endParaRPr lang="en-US" sz="1400" i="1" dirty="0">
              <a:solidFill>
                <a:srgbClr val="347DC1"/>
              </a:solidFill>
              <a:latin typeface="Century Gothic" panose="020B0502020202020204" pitchFamily="34" charset="0"/>
            </a:endParaRP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Consumers Energy in Michigan posted </a:t>
            </a:r>
            <a:r>
              <a:rPr lang="en-US" sz="1600" b="1" dirty="0">
                <a:solidFill>
                  <a:schemeClr val="tx1"/>
                </a:solidFill>
                <a:latin typeface="Century Gothic" panose="020B0502020202020204" pitchFamily="34" charset="0"/>
              </a:rPr>
              <a:t>100 skilled trade job openings</a:t>
            </a:r>
            <a:r>
              <a:rPr lang="en-US" sz="1400" b="1" dirty="0">
                <a:solidFill>
                  <a:schemeClr val="tx1"/>
                </a:solidFill>
                <a:latin typeface="Century Gothic" panose="020B0502020202020204" pitchFamily="34" charset="0"/>
              </a:rPr>
              <a:t>.</a:t>
            </a: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They received </a:t>
            </a:r>
            <a:r>
              <a:rPr lang="en-US" sz="1600" b="1" dirty="0">
                <a:solidFill>
                  <a:schemeClr val="tx1"/>
                </a:solidFill>
                <a:latin typeface="Century Gothic" panose="020B0502020202020204" pitchFamily="34" charset="0"/>
              </a:rPr>
              <a:t>4,000 applications.</a:t>
            </a:r>
          </a:p>
          <a:p>
            <a:pPr marL="514350" indent="-514350" defTabSz="914359">
              <a:spcAft>
                <a:spcPts val="1800"/>
              </a:spcAft>
              <a:buFont typeface="Arial" panose="020B0604020202020204" pitchFamily="34" charset="0"/>
              <a:buChar char="•"/>
            </a:pPr>
            <a:r>
              <a:rPr lang="en-US" sz="1600" b="1" dirty="0">
                <a:solidFill>
                  <a:schemeClr val="tx1"/>
                </a:solidFill>
                <a:latin typeface="Century Gothic" panose="020B0502020202020204" pitchFamily="34" charset="0"/>
              </a:rPr>
              <a:t>Less than 50 </a:t>
            </a:r>
            <a:r>
              <a:rPr lang="en-US" sz="1400" dirty="0">
                <a:solidFill>
                  <a:schemeClr val="tx1"/>
                </a:solidFill>
                <a:latin typeface="Century Gothic" panose="020B0502020202020204" pitchFamily="34" charset="0"/>
              </a:rPr>
              <a:t>of the 4,000 were </a:t>
            </a:r>
            <a:r>
              <a:rPr lang="en-US" sz="1600" b="1" dirty="0">
                <a:solidFill>
                  <a:schemeClr val="tx1"/>
                </a:solidFill>
                <a:latin typeface="Century Gothic" panose="020B0502020202020204" pitchFamily="34" charset="0"/>
              </a:rPr>
              <a:t>qualified applicants.</a:t>
            </a:r>
            <a:endParaRPr lang="en-US"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966492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2800" dirty="0"/>
              <a:t>Saving Time, Saving Money, Getting Needed Talent </a:t>
            </a:r>
          </a:p>
        </p:txBody>
      </p:sp>
      <p:sp>
        <p:nvSpPr>
          <p:cNvPr id="10" name="Text Placeholder 9">
            <a:extLst>
              <a:ext uri="{FF2B5EF4-FFF2-40B4-BE49-F238E27FC236}">
                <a16:creationId xmlns:a16="http://schemas.microsoft.com/office/drawing/2014/main" id="{AD692070-8CC8-4468-C1D3-6230EA9D35E1}"/>
              </a:ext>
            </a:extLst>
          </p:cNvPr>
          <p:cNvSpPr txBox="1">
            <a:spLocks noGrp="1"/>
          </p:cNvSpPr>
          <p:nvPr>
            <p:ph type="body" sz="quarter" idx="24"/>
          </p:nvPr>
        </p:nvSpPr>
        <p:spPr>
          <a:xfrm>
            <a:off x="448518" y="1222796"/>
            <a:ext cx="8099133" cy="266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359">
              <a:spcAft>
                <a:spcPts val="1800"/>
              </a:spcAft>
            </a:pPr>
            <a:r>
              <a:rPr lang="en-US" sz="1600" b="1" i="1" dirty="0">
                <a:solidFill>
                  <a:srgbClr val="347DC1"/>
                </a:solidFill>
                <a:latin typeface="Century Gothic" panose="020B0502020202020204" pitchFamily="34" charset="0"/>
              </a:rPr>
              <a:t>The Solution </a:t>
            </a:r>
            <a:endParaRPr lang="en-US" sz="1600" i="1" dirty="0">
              <a:solidFill>
                <a:srgbClr val="347DC1"/>
              </a:solidFill>
              <a:latin typeface="Century Gothic" panose="020B0502020202020204" pitchFamily="34" charset="0"/>
            </a:endParaRP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Joined the TPM movement with </a:t>
            </a:r>
            <a:r>
              <a:rPr lang="en-US" sz="1400" b="1" dirty="0">
                <a:solidFill>
                  <a:schemeClr val="tx1"/>
                </a:solidFill>
                <a:latin typeface="Century Gothic" panose="020B0502020202020204" pitchFamily="34" charset="0"/>
              </a:rPr>
              <a:t>DTE Energy through the MEWDC </a:t>
            </a:r>
            <a:r>
              <a:rPr lang="en-US" sz="1400" dirty="0">
                <a:solidFill>
                  <a:schemeClr val="tx1"/>
                </a:solidFill>
                <a:latin typeface="Century Gothic" panose="020B0502020202020204" pitchFamily="34" charset="0"/>
              </a:rPr>
              <a:t>(an affiliate of CEWD). </a:t>
            </a: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Went through the TPM system and </a:t>
            </a:r>
            <a:r>
              <a:rPr lang="en-US" sz="1400" b="1" dirty="0">
                <a:solidFill>
                  <a:schemeClr val="tx1"/>
                </a:solidFill>
                <a:latin typeface="Century Gothic" panose="020B0502020202020204" pitchFamily="34" charset="0"/>
              </a:rPr>
              <a:t>identified 3 preferred providers.</a:t>
            </a:r>
          </a:p>
          <a:p>
            <a:pPr marL="514350" indent="-5143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Eliminated outdated training practices, helped build </a:t>
            </a:r>
            <a:r>
              <a:rPr lang="en-US" sz="1400" b="1" dirty="0">
                <a:solidFill>
                  <a:schemeClr val="tx1"/>
                </a:solidFill>
                <a:latin typeface="Century Gothic" panose="020B0502020202020204" pitchFamily="34" charset="0"/>
              </a:rPr>
              <a:t>more relevant training facilities </a:t>
            </a:r>
            <a:r>
              <a:rPr lang="en-US" sz="1400" dirty="0">
                <a:solidFill>
                  <a:schemeClr val="tx1"/>
                </a:solidFill>
                <a:latin typeface="Century Gothic" panose="020B0502020202020204" pitchFamily="34" charset="0"/>
              </a:rPr>
              <a:t>and donated equipment. </a:t>
            </a:r>
          </a:p>
          <a:p>
            <a:pPr marL="514350" indent="-514350" defTabSz="914359">
              <a:spcAft>
                <a:spcPts val="1800"/>
              </a:spcAft>
              <a:buFont typeface="Arial" panose="020B0604020202020204" pitchFamily="34" charset="0"/>
              <a:buChar char="•"/>
            </a:pPr>
            <a:r>
              <a:rPr lang="en-US" sz="1400" b="1" dirty="0">
                <a:solidFill>
                  <a:schemeClr val="tx1"/>
                </a:solidFill>
                <a:latin typeface="Century Gothic" panose="020B0502020202020204" pitchFamily="34" charset="0"/>
              </a:rPr>
              <a:t>Increased face time with students </a:t>
            </a:r>
            <a:r>
              <a:rPr lang="en-US" sz="1400" dirty="0">
                <a:solidFill>
                  <a:schemeClr val="tx1"/>
                </a:solidFill>
                <a:latin typeface="Century Gothic" panose="020B0502020202020204" pitchFamily="34" charset="0"/>
              </a:rPr>
              <a:t>and </a:t>
            </a:r>
            <a:r>
              <a:rPr lang="en-US" sz="1400" b="1" dirty="0">
                <a:solidFill>
                  <a:schemeClr val="tx1"/>
                </a:solidFill>
                <a:latin typeface="Century Gothic" panose="020B0502020202020204" pitchFamily="34" charset="0"/>
              </a:rPr>
              <a:t>support on curriculum. </a:t>
            </a:r>
          </a:p>
        </p:txBody>
      </p:sp>
    </p:spTree>
    <p:extLst>
      <p:ext uri="{BB962C8B-B14F-4D97-AF65-F5344CB8AC3E}">
        <p14:creationId xmlns:p14="http://schemas.microsoft.com/office/powerpoint/2010/main" val="29459371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2800" dirty="0"/>
              <a:t>Saving Time, Saving Money, Getting Needed Talent </a:t>
            </a:r>
          </a:p>
        </p:txBody>
      </p:sp>
      <p:sp>
        <p:nvSpPr>
          <p:cNvPr id="10" name="Text Placeholder 9">
            <a:extLst>
              <a:ext uri="{FF2B5EF4-FFF2-40B4-BE49-F238E27FC236}">
                <a16:creationId xmlns:a16="http://schemas.microsoft.com/office/drawing/2014/main" id="{AD692070-8CC8-4468-C1D3-6230EA9D35E1}"/>
              </a:ext>
            </a:extLst>
          </p:cNvPr>
          <p:cNvSpPr txBox="1">
            <a:spLocks noGrp="1"/>
          </p:cNvSpPr>
          <p:nvPr>
            <p:ph type="body" sz="quarter" idx="24"/>
          </p:nvPr>
        </p:nvSpPr>
        <p:spPr>
          <a:xfrm>
            <a:off x="448518" y="1222796"/>
            <a:ext cx="8099133" cy="303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359">
              <a:spcAft>
                <a:spcPts val="1800"/>
              </a:spcAft>
            </a:pPr>
            <a:r>
              <a:rPr lang="en-US" sz="1600" b="1" i="1" dirty="0">
                <a:solidFill>
                  <a:srgbClr val="347DC1"/>
                </a:solidFill>
                <a:latin typeface="Century Gothic" panose="020B0502020202020204" pitchFamily="34" charset="0"/>
              </a:rPr>
              <a:t>The Results </a:t>
            </a:r>
            <a:endParaRPr lang="en-US" sz="1600" i="1" dirty="0">
              <a:solidFill>
                <a:srgbClr val="347DC1"/>
              </a:solidFill>
              <a:latin typeface="Century Gothic" panose="020B0502020202020204" pitchFamily="34" charset="0"/>
            </a:endParaRPr>
          </a:p>
          <a:p>
            <a:pPr marL="285750" indent="-285750" defTabSz="914359">
              <a:spcAft>
                <a:spcPts val="1800"/>
              </a:spcAft>
              <a:buFont typeface="Arial" panose="020B0604020202020204" pitchFamily="34" charset="0"/>
              <a:buChar char="•"/>
            </a:pPr>
            <a:r>
              <a:rPr lang="en-US" sz="1400" b="1" dirty="0">
                <a:solidFill>
                  <a:schemeClr val="tx1"/>
                </a:solidFill>
                <a:latin typeface="Century Gothic" panose="020B0502020202020204" pitchFamily="34" charset="0"/>
              </a:rPr>
              <a:t>98% retention </a:t>
            </a:r>
            <a:r>
              <a:rPr lang="en-US" sz="1400" dirty="0">
                <a:solidFill>
                  <a:schemeClr val="tx1"/>
                </a:solidFill>
                <a:latin typeface="Century Gothic" panose="020B0502020202020204" pitchFamily="34" charset="0"/>
              </a:rPr>
              <a:t>and</a:t>
            </a:r>
            <a:r>
              <a:rPr lang="en-US" sz="1100" dirty="0">
                <a:solidFill>
                  <a:schemeClr val="tx1"/>
                </a:solidFill>
                <a:latin typeface="Century Gothic" panose="020B0502020202020204" pitchFamily="34" charset="0"/>
              </a:rPr>
              <a:t> </a:t>
            </a:r>
            <a:r>
              <a:rPr lang="en-US" sz="1400" b="1" dirty="0">
                <a:solidFill>
                  <a:schemeClr val="tx1"/>
                </a:solidFill>
                <a:latin typeface="Century Gothic" panose="020B0502020202020204" pitchFamily="34" charset="0"/>
              </a:rPr>
              <a:t>$30,000 saved per hire.</a:t>
            </a:r>
          </a:p>
          <a:p>
            <a:pPr marL="171450" indent="-1714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Launched the Michigan TPM Academy as part of Michigan Talent Architecture and </a:t>
            </a:r>
            <a:r>
              <a:rPr lang="en-US" sz="1600" b="1" dirty="0">
                <a:solidFill>
                  <a:schemeClr val="tx1"/>
                </a:solidFill>
                <a:latin typeface="Century Gothic" panose="020B0502020202020204" pitchFamily="34" charset="0"/>
              </a:rPr>
              <a:t>leveraged $2.5 million in investment from the state.</a:t>
            </a:r>
          </a:p>
          <a:p>
            <a:pPr marL="285750" indent="-2857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With DTE Energy secured </a:t>
            </a:r>
            <a:r>
              <a:rPr lang="en-US" sz="1400" b="1" dirty="0">
                <a:solidFill>
                  <a:schemeClr val="tx1"/>
                </a:solidFill>
                <a:latin typeface="Century Gothic" panose="020B0502020202020204" pitchFamily="34" charset="0"/>
              </a:rPr>
              <a:t>Energy as the 17</a:t>
            </a:r>
            <a:r>
              <a:rPr lang="en-US" sz="1400" b="1" baseline="30000" dirty="0">
                <a:solidFill>
                  <a:schemeClr val="tx1"/>
                </a:solidFill>
                <a:latin typeface="Century Gothic" panose="020B0502020202020204" pitchFamily="34" charset="0"/>
              </a:rPr>
              <a:t>th</a:t>
            </a:r>
            <a:r>
              <a:rPr lang="en-US" sz="1400" b="1" dirty="0">
                <a:solidFill>
                  <a:schemeClr val="tx1"/>
                </a:solidFill>
                <a:latin typeface="Century Gothic" panose="020B0502020202020204" pitchFamily="34" charset="0"/>
              </a:rPr>
              <a:t> career cluster </a:t>
            </a:r>
            <a:r>
              <a:rPr lang="en-US" sz="1400" dirty="0">
                <a:solidFill>
                  <a:schemeClr val="tx1"/>
                </a:solidFill>
                <a:latin typeface="Century Gothic" panose="020B0502020202020204" pitchFamily="34" charset="0"/>
              </a:rPr>
              <a:t>for the state. </a:t>
            </a:r>
          </a:p>
          <a:p>
            <a:pPr marL="285750" indent="-285750" defTabSz="914359">
              <a:spcAft>
                <a:spcPts val="1800"/>
              </a:spcAft>
              <a:buFont typeface="Arial" panose="020B0604020202020204" pitchFamily="34" charset="0"/>
              <a:buChar char="•"/>
            </a:pPr>
            <a:r>
              <a:rPr lang="en-US" sz="1400" dirty="0">
                <a:solidFill>
                  <a:schemeClr val="tx1"/>
                </a:solidFill>
                <a:latin typeface="Century Gothic" panose="020B0502020202020204" pitchFamily="34" charset="0"/>
              </a:rPr>
              <a:t>LEO’s </a:t>
            </a:r>
            <a:r>
              <a:rPr lang="en-US" sz="1400" b="1" dirty="0">
                <a:solidFill>
                  <a:schemeClr val="tx1"/>
                </a:solidFill>
                <a:latin typeface="Century Gothic" panose="020B0502020202020204" pitchFamily="34" charset="0"/>
              </a:rPr>
              <a:t>MICA grants </a:t>
            </a:r>
            <a:r>
              <a:rPr lang="en-US" sz="1400" dirty="0">
                <a:solidFill>
                  <a:schemeClr val="tx1"/>
                </a:solidFill>
                <a:latin typeface="Century Gothic" panose="020B0502020202020204" pitchFamily="34" charset="0"/>
              </a:rPr>
              <a:t>for regional employer engagement work. </a:t>
            </a:r>
          </a:p>
          <a:p>
            <a:pPr defTabSz="914359">
              <a:spcAft>
                <a:spcPts val="1800"/>
              </a:spcAft>
            </a:pPr>
            <a:endParaRPr lang="en-US" sz="11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299471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3E3F02-7036-C4C8-6296-B4D51C069C64}"/>
              </a:ext>
            </a:extLst>
          </p:cNvPr>
          <p:cNvSpPr>
            <a:spLocks noGrp="1"/>
          </p:cNvSpPr>
          <p:nvPr>
            <p:ph type="body" sz="quarter" idx="22"/>
          </p:nvPr>
        </p:nvSpPr>
        <p:spPr/>
        <p:txBody>
          <a:bodyPr/>
          <a:lstStyle/>
          <a:p>
            <a:r>
              <a:rPr lang="en-US" sz="2800" dirty="0"/>
              <a:t>Saving Time, Saving Money, Getting Needed Talent </a:t>
            </a:r>
          </a:p>
        </p:txBody>
      </p:sp>
      <p:sp>
        <p:nvSpPr>
          <p:cNvPr id="5" name="Text Placeholder 9">
            <a:extLst>
              <a:ext uri="{FF2B5EF4-FFF2-40B4-BE49-F238E27FC236}">
                <a16:creationId xmlns:a16="http://schemas.microsoft.com/office/drawing/2014/main" id="{C1E58B79-B243-FC5D-C63A-04ED54255E8E}"/>
              </a:ext>
            </a:extLst>
          </p:cNvPr>
          <p:cNvSpPr txBox="1">
            <a:spLocks/>
          </p:cNvSpPr>
          <p:nvPr/>
        </p:nvSpPr>
        <p:spPr>
          <a:xfrm>
            <a:off x="419096" y="830664"/>
            <a:ext cx="8099133" cy="1892824"/>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600" b="1" i="1" dirty="0">
                <a:solidFill>
                  <a:srgbClr val="347DC1"/>
                </a:solidFill>
                <a:latin typeface="Century Gothic" panose="020B0502020202020204" pitchFamily="34" charset="0"/>
              </a:rPr>
              <a:t>The Results </a:t>
            </a:r>
            <a:endParaRPr lang="en-US" sz="1600" i="1" dirty="0">
              <a:solidFill>
                <a:srgbClr val="347DC1"/>
              </a:solidFill>
              <a:latin typeface="Century Gothic" panose="020B0502020202020204" pitchFamily="34" charset="0"/>
            </a:endParaRPr>
          </a:p>
          <a:p>
            <a:pPr marL="285750" indent="-285750" defTabSz="914359" hangingPunct="1">
              <a:spcAft>
                <a:spcPts val="1200"/>
              </a:spcAft>
              <a:buFont typeface="Arial" panose="020B0604020202020204" pitchFamily="34" charset="0"/>
              <a:buChar char="•"/>
            </a:pPr>
            <a:r>
              <a:rPr lang="en-US" sz="1400" b="1" dirty="0">
                <a:solidFill>
                  <a:schemeClr val="tx1"/>
                </a:solidFill>
                <a:latin typeface="Century Gothic" panose="020B0502020202020204" pitchFamily="34" charset="0"/>
              </a:rPr>
              <a:t>98% retention </a:t>
            </a:r>
            <a:r>
              <a:rPr lang="en-US" sz="1400" dirty="0">
                <a:solidFill>
                  <a:schemeClr val="tx1"/>
                </a:solidFill>
                <a:latin typeface="Century Gothic" panose="020B0502020202020204" pitchFamily="34" charset="0"/>
              </a:rPr>
              <a:t>and </a:t>
            </a:r>
            <a:r>
              <a:rPr lang="en-US" sz="1400" b="1" dirty="0">
                <a:solidFill>
                  <a:schemeClr val="tx1"/>
                </a:solidFill>
                <a:latin typeface="Century Gothic" panose="020B0502020202020204" pitchFamily="34" charset="0"/>
              </a:rPr>
              <a:t>$30,000 saved per hire.</a:t>
            </a:r>
          </a:p>
          <a:p>
            <a:pPr marL="171450" indent="-171450" defTabSz="914359" hangingPunct="1">
              <a:spcAft>
                <a:spcPts val="1200"/>
              </a:spcAft>
              <a:buFont typeface="Arial" panose="020B0604020202020204" pitchFamily="34" charset="0"/>
              <a:buChar char="•"/>
            </a:pPr>
            <a:r>
              <a:rPr lang="en-US" sz="1400" dirty="0">
                <a:solidFill>
                  <a:schemeClr val="tx1"/>
                </a:solidFill>
                <a:latin typeface="Century Gothic" panose="020B0502020202020204" pitchFamily="34" charset="0"/>
              </a:rPr>
              <a:t>Launched the Michigan TPM Academy as part of Michigan Talent Architecture and </a:t>
            </a:r>
            <a:r>
              <a:rPr lang="en-US" sz="1400" b="1" dirty="0">
                <a:solidFill>
                  <a:schemeClr val="tx1"/>
                </a:solidFill>
                <a:latin typeface="Century Gothic" panose="020B0502020202020204" pitchFamily="34" charset="0"/>
              </a:rPr>
              <a:t>leveraged $2.5 million in investment from the state.</a:t>
            </a:r>
          </a:p>
          <a:p>
            <a:pPr marL="285750" indent="-285750" defTabSz="914359" hangingPunct="1">
              <a:spcAft>
                <a:spcPts val="1200"/>
              </a:spcAft>
              <a:buFont typeface="Arial" panose="020B0604020202020204" pitchFamily="34" charset="0"/>
              <a:buChar char="•"/>
            </a:pPr>
            <a:r>
              <a:rPr lang="en-US" sz="1400" dirty="0">
                <a:solidFill>
                  <a:schemeClr val="tx1"/>
                </a:solidFill>
                <a:latin typeface="Century Gothic" panose="020B0502020202020204" pitchFamily="34" charset="0"/>
              </a:rPr>
              <a:t>With DTE Energy secured </a:t>
            </a:r>
            <a:r>
              <a:rPr lang="en-US" sz="1400" b="1" dirty="0">
                <a:solidFill>
                  <a:schemeClr val="tx1"/>
                </a:solidFill>
                <a:latin typeface="Century Gothic" panose="020B0502020202020204" pitchFamily="34" charset="0"/>
              </a:rPr>
              <a:t>Energy as the 17</a:t>
            </a:r>
            <a:r>
              <a:rPr lang="en-US" sz="1400" b="1" baseline="30000" dirty="0">
                <a:solidFill>
                  <a:schemeClr val="tx1"/>
                </a:solidFill>
                <a:latin typeface="Century Gothic" panose="020B0502020202020204" pitchFamily="34" charset="0"/>
              </a:rPr>
              <a:t>th</a:t>
            </a:r>
            <a:r>
              <a:rPr lang="en-US" sz="1400" b="1" dirty="0">
                <a:solidFill>
                  <a:schemeClr val="tx1"/>
                </a:solidFill>
                <a:latin typeface="Century Gothic" panose="020B0502020202020204" pitchFamily="34" charset="0"/>
              </a:rPr>
              <a:t> career cluster </a:t>
            </a:r>
            <a:r>
              <a:rPr lang="en-US" sz="1400" dirty="0">
                <a:solidFill>
                  <a:schemeClr val="tx1"/>
                </a:solidFill>
                <a:latin typeface="Century Gothic" panose="020B0502020202020204" pitchFamily="34" charset="0"/>
              </a:rPr>
              <a:t>for the state. </a:t>
            </a:r>
            <a:r>
              <a:rPr lang="en-US" sz="1400" b="1" dirty="0">
                <a:solidFill>
                  <a:schemeClr val="tx1"/>
                </a:solidFill>
                <a:latin typeface="Century Gothic" panose="020B0502020202020204" pitchFamily="34" charset="0"/>
              </a:rPr>
              <a:t>MICA grants</a:t>
            </a:r>
            <a:r>
              <a:rPr lang="en-US" sz="1400" dirty="0">
                <a:solidFill>
                  <a:schemeClr val="tx1"/>
                </a:solidFill>
                <a:latin typeface="Century Gothic" panose="020B0502020202020204" pitchFamily="34" charset="0"/>
              </a:rPr>
              <a:t>.</a:t>
            </a:r>
          </a:p>
        </p:txBody>
      </p:sp>
      <p:sp>
        <p:nvSpPr>
          <p:cNvPr id="6" name="Text Placeholder 9">
            <a:extLst>
              <a:ext uri="{FF2B5EF4-FFF2-40B4-BE49-F238E27FC236}">
                <a16:creationId xmlns:a16="http://schemas.microsoft.com/office/drawing/2014/main" id="{C55681D7-084B-C33F-48AA-3FF52EB99CD5}"/>
              </a:ext>
            </a:extLst>
          </p:cNvPr>
          <p:cNvSpPr txBox="1">
            <a:spLocks/>
          </p:cNvSpPr>
          <p:nvPr/>
        </p:nvSpPr>
        <p:spPr>
          <a:xfrm>
            <a:off x="419095" y="2803425"/>
            <a:ext cx="8099133" cy="2123656"/>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l" defTabSz="309563" rtl="0" latinLnBrk="0">
              <a:lnSpc>
                <a:spcPct val="100000"/>
              </a:lnSpc>
              <a:spcBef>
                <a:spcPts val="0"/>
              </a:spcBef>
              <a:spcAft>
                <a:spcPts val="0"/>
              </a:spcAft>
              <a:buClrTx/>
              <a:buSzTx/>
              <a:buFontTx/>
              <a:buNone/>
              <a:tabLst/>
              <a:defRPr sz="1700" b="0" i="0" u="none" strike="noStrike" cap="none" spc="0" baseline="0">
                <a:solidFill>
                  <a:srgbClr val="004F91"/>
                </a:solidFill>
                <a:uFillTx/>
                <a:latin typeface="GT America Lt"/>
                <a:ea typeface="GT America Lt"/>
                <a:cs typeface="GT America Lt"/>
                <a:sym typeface="GT America Lt"/>
              </a:defRPr>
            </a:lvl1pPr>
            <a:lvl2pPr marL="0" marR="0" indent="1714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defTabSz="914359" hangingPunct="1">
              <a:spcAft>
                <a:spcPts val="1800"/>
              </a:spcAft>
            </a:pPr>
            <a:r>
              <a:rPr lang="en-US" sz="1600" b="1" i="1" dirty="0">
                <a:solidFill>
                  <a:srgbClr val="347DC1"/>
                </a:solidFill>
                <a:latin typeface="Century Gothic" panose="020B0502020202020204" pitchFamily="34" charset="0"/>
              </a:rPr>
              <a:t>Key Takeaways</a:t>
            </a:r>
            <a:br>
              <a:rPr lang="en-US" sz="1100" b="1" i="1" dirty="0">
                <a:solidFill>
                  <a:schemeClr val="tx1"/>
                </a:solidFill>
                <a:latin typeface="Century Gothic" panose="020B0502020202020204" pitchFamily="34" charset="0"/>
              </a:rPr>
            </a:br>
            <a:r>
              <a:rPr lang="en-US" sz="1400" dirty="0">
                <a:solidFill>
                  <a:schemeClr val="tx1"/>
                </a:solidFill>
                <a:latin typeface="Century Gothic" panose="020B0502020202020204" pitchFamily="34" charset="0"/>
              </a:rPr>
              <a:t>TPM can strengthen CTE performance management and continuous improvement by: </a:t>
            </a:r>
          </a:p>
          <a:p>
            <a:r>
              <a:rPr lang="en-US" sz="1400" b="1" dirty="0">
                <a:solidFill>
                  <a:schemeClr val="tx1"/>
                </a:solidFill>
                <a:latin typeface="Century Gothic" panose="020B0502020202020204" pitchFamily="34" charset="0"/>
              </a:rPr>
              <a:t>Strategy 5: </a:t>
            </a:r>
            <a:r>
              <a:rPr lang="en-US" sz="1400" dirty="0">
                <a:solidFill>
                  <a:schemeClr val="tx1"/>
                </a:solidFill>
                <a:latin typeface="Century Gothic" panose="020B0502020202020204" pitchFamily="34" charset="0"/>
              </a:rPr>
              <a:t>Providing a framework for aligning public and private performance measures and incentives. </a:t>
            </a:r>
          </a:p>
          <a:p>
            <a:r>
              <a:rPr lang="en-US" sz="1400" b="1" dirty="0">
                <a:solidFill>
                  <a:schemeClr val="tx1"/>
                </a:solidFill>
                <a:latin typeface="Century Gothic" panose="020B0502020202020204" pitchFamily="34" charset="0"/>
              </a:rPr>
              <a:t>Strategy 6: </a:t>
            </a:r>
            <a:r>
              <a:rPr lang="en-US" sz="1400" dirty="0">
                <a:solidFill>
                  <a:schemeClr val="tx1"/>
                </a:solidFill>
                <a:latin typeface="Century Gothic" panose="020B0502020202020204" pitchFamily="34" charset="0"/>
              </a:rPr>
              <a:t>Providing a framework for using both public and private data to monitor performance and support evidence-based continuous improvement. </a:t>
            </a:r>
          </a:p>
          <a:p>
            <a:pPr defTabSz="914359" hangingPunct="1">
              <a:spcAft>
                <a:spcPts val="1800"/>
              </a:spcAft>
            </a:pPr>
            <a:endParaRPr lang="en-US" sz="1600" i="1" dirty="0">
              <a:solidFill>
                <a:srgbClr val="347DC1"/>
              </a:solidFill>
              <a:latin typeface="Century Gothic" panose="020B0502020202020204" pitchFamily="34" charset="0"/>
            </a:endParaRPr>
          </a:p>
        </p:txBody>
      </p:sp>
    </p:spTree>
    <p:extLst>
      <p:ext uri="{BB962C8B-B14F-4D97-AF65-F5344CB8AC3E}">
        <p14:creationId xmlns:p14="http://schemas.microsoft.com/office/powerpoint/2010/main" val="2031854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B0305-5890-2F7C-91FD-D1DFB0A01095}"/>
              </a:ext>
            </a:extLst>
          </p:cNvPr>
          <p:cNvSpPr>
            <a:spLocks noGrp="1"/>
          </p:cNvSpPr>
          <p:nvPr>
            <p:ph type="body" sz="quarter" idx="22"/>
          </p:nvPr>
        </p:nvSpPr>
        <p:spPr>
          <a:xfrm>
            <a:off x="834322" y="668625"/>
            <a:ext cx="4477265" cy="512864"/>
          </a:xfrm>
        </p:spPr>
        <p:txBody>
          <a:bodyPr/>
          <a:lstStyle/>
          <a:p>
            <a:r>
              <a:rPr lang="en-US" dirty="0"/>
              <a:t>Breakout Groups</a:t>
            </a:r>
          </a:p>
        </p:txBody>
      </p:sp>
      <p:sp>
        <p:nvSpPr>
          <p:cNvPr id="3" name="Text Placeholder 1">
            <a:extLst>
              <a:ext uri="{FF2B5EF4-FFF2-40B4-BE49-F238E27FC236}">
                <a16:creationId xmlns:a16="http://schemas.microsoft.com/office/drawing/2014/main" id="{F5E95B9D-64A9-AFAC-9746-8A7DC7DC57B0}"/>
              </a:ext>
            </a:extLst>
          </p:cNvPr>
          <p:cNvSpPr txBox="1">
            <a:spLocks/>
          </p:cNvSpPr>
          <p:nvPr/>
        </p:nvSpPr>
        <p:spPr>
          <a:xfrm>
            <a:off x="4700636" y="4539269"/>
            <a:ext cx="1506159" cy="354702"/>
          </a:xfrm>
          <a:prstGeom prst="rect">
            <a:avLst/>
          </a:prstGeom>
        </p:spPr>
        <p:txBody>
          <a:bodyPr lIns="0" tIns="0" rIns="0" bIns="0"/>
          <a:lstStyle>
            <a:lvl1pPr marL="0" marR="0" indent="0" algn="l" defTabSz="309563" rtl="0" latinLnBrk="0">
              <a:lnSpc>
                <a:spcPts val="3700"/>
              </a:lnSpc>
              <a:spcBef>
                <a:spcPts val="0"/>
              </a:spcBef>
              <a:spcAft>
                <a:spcPts val="0"/>
              </a:spcAft>
              <a:buClrTx/>
              <a:buSzTx/>
              <a:buFontTx/>
              <a:buNone/>
              <a:tabLst/>
              <a:defRPr sz="3900" b="0" i="0" u="none" strike="noStrike" cap="none" spc="0" baseline="0">
                <a:solidFill>
                  <a:srgbClr val="004F91"/>
                </a:solidFill>
                <a:uFillTx/>
                <a:latin typeface="GT America Lt" pitchFamily="2" charset="77"/>
                <a:ea typeface="GT America Lt" pitchFamily="2" charset="77"/>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hangingPunct="1">
              <a:lnSpc>
                <a:spcPct val="100000"/>
              </a:lnSpc>
            </a:pPr>
            <a:r>
              <a:rPr lang="en-US" sz="2000" dirty="0"/>
              <a:t>[20 minutes]</a:t>
            </a:r>
          </a:p>
        </p:txBody>
      </p:sp>
      <p:sp>
        <p:nvSpPr>
          <p:cNvPr id="5" name="Text Placeholder 1">
            <a:extLst>
              <a:ext uri="{FF2B5EF4-FFF2-40B4-BE49-F238E27FC236}">
                <a16:creationId xmlns:a16="http://schemas.microsoft.com/office/drawing/2014/main" id="{A803DCCB-11E8-2E0A-219C-937A35DBBD98}"/>
              </a:ext>
            </a:extLst>
          </p:cNvPr>
          <p:cNvSpPr txBox="1">
            <a:spLocks/>
          </p:cNvSpPr>
          <p:nvPr/>
        </p:nvSpPr>
        <p:spPr>
          <a:xfrm>
            <a:off x="435429" y="1673061"/>
            <a:ext cx="6030685" cy="1025728"/>
          </a:xfrm>
          <a:prstGeom prst="rect">
            <a:avLst/>
          </a:prstGeom>
        </p:spPr>
        <p:txBody>
          <a:bodyPr lIns="0" tIns="0" rIns="0" bIns="0"/>
          <a:lstStyle>
            <a:lvl1pPr marL="0" marR="0" indent="0" algn="l" defTabSz="309563" rtl="0" latinLnBrk="0">
              <a:lnSpc>
                <a:spcPts val="3700"/>
              </a:lnSpc>
              <a:spcBef>
                <a:spcPts val="0"/>
              </a:spcBef>
              <a:spcAft>
                <a:spcPts val="0"/>
              </a:spcAft>
              <a:buClrTx/>
              <a:buSzTx/>
              <a:buFontTx/>
              <a:buNone/>
              <a:tabLst/>
              <a:defRPr sz="3900" b="0" i="0" u="none" strike="noStrike" cap="none" spc="0" baseline="0">
                <a:solidFill>
                  <a:srgbClr val="004F91"/>
                </a:solidFill>
                <a:uFillTx/>
                <a:latin typeface="GT America Lt" pitchFamily="2" charset="77"/>
                <a:ea typeface="GT America Lt" pitchFamily="2" charset="77"/>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marL="342900" indent="-342900" hangingPunct="1">
              <a:lnSpc>
                <a:spcPct val="100000"/>
              </a:lnSpc>
              <a:buFont typeface="Arial" panose="020B0604020202020204" pitchFamily="34" charset="0"/>
              <a:buChar char="•"/>
            </a:pPr>
            <a:r>
              <a:rPr lang="en-US" sz="2000" dirty="0"/>
              <a:t>5 min: read through the questions for your role. Jot down some basic answers.  </a:t>
            </a:r>
          </a:p>
          <a:p>
            <a:pPr marL="342900" indent="-342900" hangingPunct="1">
              <a:lnSpc>
                <a:spcPct val="100000"/>
              </a:lnSpc>
              <a:buFont typeface="Arial" panose="020B0604020202020204" pitchFamily="34" charset="0"/>
              <a:buChar char="•"/>
            </a:pPr>
            <a:r>
              <a:rPr lang="en-US" sz="2000" dirty="0"/>
              <a:t>5 min: Discuss at your table your answers to the questions. </a:t>
            </a:r>
          </a:p>
          <a:p>
            <a:pPr marL="342900" indent="-342900" hangingPunct="1">
              <a:lnSpc>
                <a:spcPct val="100000"/>
              </a:lnSpc>
              <a:buFont typeface="Arial" panose="020B0604020202020204" pitchFamily="34" charset="0"/>
              <a:buChar char="•"/>
            </a:pPr>
            <a:r>
              <a:rPr lang="en-US" sz="2000" dirty="0"/>
              <a:t>10 min: Take some time to share a little insight on how your organization operates and what partners you might want/need to bring to the table. </a:t>
            </a:r>
            <a:r>
              <a:rPr lang="en-US" sz="2000" i="1" dirty="0"/>
              <a:t>(Use questions 1a and 1b from page 3.18.)</a:t>
            </a:r>
          </a:p>
        </p:txBody>
      </p:sp>
    </p:spTree>
    <p:extLst>
      <p:ext uri="{BB962C8B-B14F-4D97-AF65-F5344CB8AC3E}">
        <p14:creationId xmlns:p14="http://schemas.microsoft.com/office/powerpoint/2010/main" val="39476097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B0305-5890-2F7C-91FD-D1DFB0A01095}"/>
              </a:ext>
            </a:extLst>
          </p:cNvPr>
          <p:cNvSpPr>
            <a:spLocks noGrp="1"/>
          </p:cNvSpPr>
          <p:nvPr>
            <p:ph type="body" sz="quarter" idx="22"/>
          </p:nvPr>
        </p:nvSpPr>
        <p:spPr>
          <a:xfrm>
            <a:off x="834322" y="668625"/>
            <a:ext cx="4477265" cy="512864"/>
          </a:xfrm>
        </p:spPr>
        <p:txBody>
          <a:bodyPr/>
          <a:lstStyle/>
          <a:p>
            <a:r>
              <a:rPr lang="en-US" dirty="0"/>
              <a:t>Report Out</a:t>
            </a:r>
          </a:p>
        </p:txBody>
      </p:sp>
      <p:sp>
        <p:nvSpPr>
          <p:cNvPr id="3" name="Text Placeholder 1">
            <a:extLst>
              <a:ext uri="{FF2B5EF4-FFF2-40B4-BE49-F238E27FC236}">
                <a16:creationId xmlns:a16="http://schemas.microsoft.com/office/drawing/2014/main" id="{F5E95B9D-64A9-AFAC-9746-8A7DC7DC57B0}"/>
              </a:ext>
            </a:extLst>
          </p:cNvPr>
          <p:cNvSpPr txBox="1">
            <a:spLocks/>
          </p:cNvSpPr>
          <p:nvPr/>
        </p:nvSpPr>
        <p:spPr>
          <a:xfrm>
            <a:off x="4700636" y="4539269"/>
            <a:ext cx="1506159" cy="354702"/>
          </a:xfrm>
          <a:prstGeom prst="rect">
            <a:avLst/>
          </a:prstGeom>
        </p:spPr>
        <p:txBody>
          <a:bodyPr lIns="0" tIns="0" rIns="0" bIns="0"/>
          <a:lstStyle>
            <a:lvl1pPr marL="0" marR="0" indent="0" algn="l" defTabSz="309563" rtl="0" latinLnBrk="0">
              <a:lnSpc>
                <a:spcPts val="3700"/>
              </a:lnSpc>
              <a:spcBef>
                <a:spcPts val="0"/>
              </a:spcBef>
              <a:spcAft>
                <a:spcPts val="0"/>
              </a:spcAft>
              <a:buClrTx/>
              <a:buSzTx/>
              <a:buFontTx/>
              <a:buNone/>
              <a:tabLst/>
              <a:defRPr sz="3900" b="0" i="0" u="none" strike="noStrike" cap="none" spc="0" baseline="0">
                <a:solidFill>
                  <a:srgbClr val="004F91"/>
                </a:solidFill>
                <a:uFillTx/>
                <a:latin typeface="GT America Lt" pitchFamily="2" charset="77"/>
                <a:ea typeface="GT America Lt" pitchFamily="2" charset="77"/>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hangingPunct="1">
              <a:lnSpc>
                <a:spcPct val="100000"/>
              </a:lnSpc>
            </a:pPr>
            <a:r>
              <a:rPr lang="en-US" sz="2000" dirty="0"/>
              <a:t>[20 minutes]</a:t>
            </a:r>
          </a:p>
        </p:txBody>
      </p:sp>
      <p:sp>
        <p:nvSpPr>
          <p:cNvPr id="5" name="Text Placeholder 1">
            <a:extLst>
              <a:ext uri="{FF2B5EF4-FFF2-40B4-BE49-F238E27FC236}">
                <a16:creationId xmlns:a16="http://schemas.microsoft.com/office/drawing/2014/main" id="{A803DCCB-11E8-2E0A-219C-937A35DBBD98}"/>
              </a:ext>
            </a:extLst>
          </p:cNvPr>
          <p:cNvSpPr txBox="1">
            <a:spLocks/>
          </p:cNvSpPr>
          <p:nvPr/>
        </p:nvSpPr>
        <p:spPr>
          <a:xfrm>
            <a:off x="501690" y="1321787"/>
            <a:ext cx="6030685" cy="1025728"/>
          </a:xfrm>
          <a:prstGeom prst="rect">
            <a:avLst/>
          </a:prstGeom>
        </p:spPr>
        <p:txBody>
          <a:bodyPr lIns="0" tIns="0" rIns="0" bIns="0"/>
          <a:lstStyle>
            <a:lvl1pPr marL="0" marR="0" indent="0" algn="l" defTabSz="309563" rtl="0" latinLnBrk="0">
              <a:lnSpc>
                <a:spcPts val="3700"/>
              </a:lnSpc>
              <a:spcBef>
                <a:spcPts val="0"/>
              </a:spcBef>
              <a:spcAft>
                <a:spcPts val="0"/>
              </a:spcAft>
              <a:buClrTx/>
              <a:buSzTx/>
              <a:buFontTx/>
              <a:buNone/>
              <a:tabLst/>
              <a:defRPr sz="3900" b="0" i="0" u="none" strike="noStrike" cap="none" spc="0" baseline="0">
                <a:solidFill>
                  <a:srgbClr val="004F91"/>
                </a:solidFill>
                <a:uFillTx/>
                <a:latin typeface="GT America Lt" pitchFamily="2" charset="77"/>
                <a:ea typeface="GT America Lt" pitchFamily="2" charset="77"/>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marL="342900" indent="-342900" hangingPunct="1">
              <a:lnSpc>
                <a:spcPct val="200000"/>
              </a:lnSpc>
              <a:buFont typeface="Arial" panose="020B0604020202020204" pitchFamily="34" charset="0"/>
              <a:buChar char="•"/>
            </a:pPr>
            <a:r>
              <a:rPr lang="en-US" sz="2000" dirty="0"/>
              <a:t>What were some of your key takeaways?</a:t>
            </a:r>
          </a:p>
          <a:p>
            <a:pPr marL="342900" indent="-342900" hangingPunct="1">
              <a:lnSpc>
                <a:spcPct val="200000"/>
              </a:lnSpc>
              <a:buFont typeface="Arial" panose="020B0604020202020204" pitchFamily="34" charset="0"/>
              <a:buChar char="•"/>
            </a:pPr>
            <a:r>
              <a:rPr lang="en-US" sz="2000" dirty="0"/>
              <a:t>Who is a key partner you plan to engage? </a:t>
            </a:r>
          </a:p>
          <a:p>
            <a:pPr marL="342900" indent="-342900" hangingPunct="1">
              <a:lnSpc>
                <a:spcPct val="200000"/>
              </a:lnSpc>
              <a:buFont typeface="Arial" panose="020B0604020202020204" pitchFamily="34" charset="0"/>
              <a:buChar char="•"/>
            </a:pPr>
            <a:r>
              <a:rPr lang="en-US" sz="2000" dirty="0"/>
              <a:t>What is a first next step for you when you return home?  </a:t>
            </a:r>
          </a:p>
        </p:txBody>
      </p:sp>
    </p:spTree>
    <p:extLst>
      <p:ext uri="{BB962C8B-B14F-4D97-AF65-F5344CB8AC3E}">
        <p14:creationId xmlns:p14="http://schemas.microsoft.com/office/powerpoint/2010/main" val="33547387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6BFA6-DDBF-358B-E5A4-5A28277F6D71}"/>
              </a:ext>
            </a:extLst>
          </p:cNvPr>
          <p:cNvSpPr>
            <a:spLocks noGrp="1"/>
          </p:cNvSpPr>
          <p:nvPr>
            <p:ph type="body" sz="quarter" idx="22"/>
          </p:nvPr>
        </p:nvSpPr>
        <p:spPr>
          <a:xfrm>
            <a:off x="2849217" y="1066039"/>
            <a:ext cx="5923722" cy="2449498"/>
          </a:xfrm>
        </p:spPr>
        <p:txBody>
          <a:bodyPr/>
          <a:lstStyle/>
          <a:p>
            <a:r>
              <a:rPr lang="en-US" dirty="0"/>
              <a:t>Give a helping hand to your partners.</a:t>
            </a:r>
          </a:p>
          <a:p>
            <a:r>
              <a:rPr lang="en-US" dirty="0"/>
              <a:t>You don’t have to be an expert to make an impact. </a:t>
            </a:r>
          </a:p>
          <a:p>
            <a:r>
              <a:rPr lang="en-US" dirty="0"/>
              <a:t>Insight, creates shared understanding.</a:t>
            </a:r>
          </a:p>
          <a:p>
            <a:r>
              <a:rPr lang="en-US" dirty="0"/>
              <a:t>Employers are excited and willing to partner with CTE.</a:t>
            </a:r>
          </a:p>
          <a:p>
            <a:r>
              <a:rPr lang="en-US" dirty="0"/>
              <a:t>We all have a role and similar end-goals.</a:t>
            </a:r>
          </a:p>
        </p:txBody>
      </p:sp>
      <p:sp>
        <p:nvSpPr>
          <p:cNvPr id="3" name="Text Placeholder 2">
            <a:extLst>
              <a:ext uri="{FF2B5EF4-FFF2-40B4-BE49-F238E27FC236}">
                <a16:creationId xmlns:a16="http://schemas.microsoft.com/office/drawing/2014/main" id="{80B3D798-F618-AADE-F026-438D30381A43}"/>
              </a:ext>
            </a:extLst>
          </p:cNvPr>
          <p:cNvSpPr>
            <a:spLocks noGrp="1"/>
          </p:cNvSpPr>
          <p:nvPr>
            <p:ph type="body" sz="quarter" idx="23"/>
          </p:nvPr>
        </p:nvSpPr>
        <p:spPr>
          <a:xfrm>
            <a:off x="3085214" y="229671"/>
            <a:ext cx="5451729" cy="714375"/>
          </a:xfrm>
        </p:spPr>
        <p:txBody>
          <a:bodyPr/>
          <a:lstStyle/>
          <a:p>
            <a:r>
              <a:rPr lang="en-US" dirty="0"/>
              <a:t>Remember…</a:t>
            </a:r>
          </a:p>
        </p:txBody>
      </p:sp>
    </p:spTree>
    <p:extLst>
      <p:ext uri="{BB962C8B-B14F-4D97-AF65-F5344CB8AC3E}">
        <p14:creationId xmlns:p14="http://schemas.microsoft.com/office/powerpoint/2010/main" val="13547315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C59E45-C6FF-B03E-B1D2-423B06194825}"/>
              </a:ext>
            </a:extLst>
          </p:cNvPr>
          <p:cNvSpPr>
            <a:spLocks noGrp="1"/>
          </p:cNvSpPr>
          <p:nvPr>
            <p:ph type="body" sz="quarter" idx="22"/>
          </p:nvPr>
        </p:nvSpPr>
        <p:spPr>
          <a:xfrm>
            <a:off x="419099" y="216419"/>
            <a:ext cx="2682690" cy="714375"/>
          </a:xfrm>
        </p:spPr>
        <p:txBody>
          <a:bodyPr/>
          <a:lstStyle/>
          <a:p>
            <a:r>
              <a:rPr lang="en-US" dirty="0"/>
              <a:t>Resources</a:t>
            </a:r>
          </a:p>
        </p:txBody>
      </p:sp>
      <p:pic>
        <p:nvPicPr>
          <p:cNvPr id="1026" name="Picture 2" descr="orange">
            <a:extLst>
              <a:ext uri="{FF2B5EF4-FFF2-40B4-BE49-F238E27FC236}">
                <a16:creationId xmlns:a16="http://schemas.microsoft.com/office/drawing/2014/main" id="{67851A00-FCAE-2142-20DA-B5979D200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68" y="1130522"/>
            <a:ext cx="2305963" cy="2882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2019 Talent Pipeline Management Curriculum Cover">
            <a:extLst>
              <a:ext uri="{FF2B5EF4-FFF2-40B4-BE49-F238E27FC236}">
                <a16:creationId xmlns:a16="http://schemas.microsoft.com/office/drawing/2014/main" id="{03E7483A-39F4-8180-55E8-F4A0A3F8B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655" y="1130523"/>
            <a:ext cx="2305963" cy="2882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c2">
            <a:extLst>
              <a:ext uri="{FF2B5EF4-FFF2-40B4-BE49-F238E27FC236}">
                <a16:creationId xmlns:a16="http://schemas.microsoft.com/office/drawing/2014/main" id="{D0ED7A77-7102-91A5-F525-A4D342C30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2171" y="1130523"/>
            <a:ext cx="2305963" cy="2882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365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7EFA3D-8F19-3165-362A-8EEB8DC2BAB8}"/>
              </a:ext>
            </a:extLst>
          </p:cNvPr>
          <p:cNvSpPr>
            <a:spLocks noGrp="1"/>
          </p:cNvSpPr>
          <p:nvPr>
            <p:ph type="body" sz="quarter" idx="22"/>
          </p:nvPr>
        </p:nvSpPr>
        <p:spPr>
          <a:xfrm>
            <a:off x="384632" y="1576293"/>
            <a:ext cx="6168565" cy="1615946"/>
          </a:xfrm>
        </p:spPr>
        <p:txBody>
          <a:bodyPr/>
          <a:lstStyle/>
          <a:p>
            <a:pPr algn="ctr">
              <a:lnSpc>
                <a:spcPct val="100000"/>
              </a:lnSpc>
            </a:pPr>
            <a:r>
              <a:rPr lang="en-US" sz="2400" dirty="0"/>
              <a:t>Niki DaSilva</a:t>
            </a:r>
          </a:p>
          <a:p>
            <a:pPr algn="ctr">
              <a:lnSpc>
                <a:spcPct val="100000"/>
              </a:lnSpc>
            </a:pPr>
            <a:r>
              <a:rPr lang="en-US" sz="2400" dirty="0"/>
              <a:t>Senior Director, Programs &amp; Policy</a:t>
            </a:r>
          </a:p>
          <a:p>
            <a:pPr algn="ctr">
              <a:lnSpc>
                <a:spcPct val="100000"/>
              </a:lnSpc>
            </a:pPr>
            <a:r>
              <a:rPr lang="en-US" sz="2400" dirty="0" err="1"/>
              <a:t>ndasilva@uschamber.com</a:t>
            </a:r>
            <a:endParaRPr lang="en-US" sz="2400" dirty="0"/>
          </a:p>
          <a:p>
            <a:pPr algn="ctr"/>
            <a:endParaRPr lang="en-US" dirty="0"/>
          </a:p>
        </p:txBody>
      </p:sp>
      <p:sp>
        <p:nvSpPr>
          <p:cNvPr id="3" name="Text Placeholder 2">
            <a:extLst>
              <a:ext uri="{FF2B5EF4-FFF2-40B4-BE49-F238E27FC236}">
                <a16:creationId xmlns:a16="http://schemas.microsoft.com/office/drawing/2014/main" id="{B7F54DE0-A8A4-7E05-661A-197F4A753A1F}"/>
              </a:ext>
            </a:extLst>
          </p:cNvPr>
          <p:cNvSpPr>
            <a:spLocks noGrp="1"/>
          </p:cNvSpPr>
          <p:nvPr>
            <p:ph type="body" sz="quarter" idx="26"/>
          </p:nvPr>
        </p:nvSpPr>
        <p:spPr>
          <a:xfrm>
            <a:off x="-143729" y="331393"/>
            <a:ext cx="7225286" cy="714375"/>
          </a:xfrm>
        </p:spPr>
        <p:txBody>
          <a:bodyPr/>
          <a:lstStyle/>
          <a:p>
            <a:pPr algn="ctr"/>
            <a:r>
              <a:rPr lang="en-US" sz="4400" dirty="0"/>
              <a:t>Thank you! </a:t>
            </a:r>
          </a:p>
        </p:txBody>
      </p:sp>
      <p:sp>
        <p:nvSpPr>
          <p:cNvPr id="4" name="Text Placeholder 1">
            <a:extLst>
              <a:ext uri="{FF2B5EF4-FFF2-40B4-BE49-F238E27FC236}">
                <a16:creationId xmlns:a16="http://schemas.microsoft.com/office/drawing/2014/main" id="{1E671EB1-ED64-5A27-CEA5-11389D8F4F7E}"/>
              </a:ext>
            </a:extLst>
          </p:cNvPr>
          <p:cNvSpPr txBox="1">
            <a:spLocks/>
          </p:cNvSpPr>
          <p:nvPr/>
        </p:nvSpPr>
        <p:spPr>
          <a:xfrm>
            <a:off x="1481088" y="3192239"/>
            <a:ext cx="3975652" cy="530525"/>
          </a:xfrm>
          <a:prstGeom prst="rect">
            <a:avLst/>
          </a:prstGeom>
        </p:spPr>
        <p:txBody>
          <a:bodyPr lIns="0" tIns="0" rIns="0" bIns="0"/>
          <a:lstStyle>
            <a:lvl1pPr marL="0" marR="0" indent="0" algn="l" defTabSz="309563" rtl="0" latinLnBrk="0">
              <a:lnSpc>
                <a:spcPts val="3700"/>
              </a:lnSpc>
              <a:spcBef>
                <a:spcPts val="0"/>
              </a:spcBef>
              <a:spcAft>
                <a:spcPts val="0"/>
              </a:spcAft>
              <a:buClrTx/>
              <a:buSzTx/>
              <a:buFontTx/>
              <a:buNone/>
              <a:tabLst/>
              <a:defRPr sz="3900" b="0" i="0" u="none" strike="noStrike" cap="none" spc="0" baseline="0">
                <a:solidFill>
                  <a:srgbClr val="004F91"/>
                </a:solidFill>
                <a:uFillTx/>
                <a:latin typeface="GT America Lt" pitchFamily="2" charset="77"/>
                <a:ea typeface="GT America Lt" pitchFamily="2" charset="77"/>
                <a:cs typeface="+mn-cs"/>
                <a:sym typeface="Helvetica Neue"/>
              </a:defRPr>
            </a:lvl1pPr>
            <a:lvl2pPr marL="0" marR="0" indent="1714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2pPr>
            <a:lvl3pPr marL="0" marR="0" indent="3429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3pPr>
            <a:lvl4pPr marL="0" marR="0" indent="51435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4pPr>
            <a:lvl5pPr marL="0" marR="0" indent="685800" algn="l" defTabSz="309563" rtl="0" latinLnBrk="0">
              <a:lnSpc>
                <a:spcPct val="100000"/>
              </a:lnSpc>
              <a:spcBef>
                <a:spcPts val="0"/>
              </a:spcBef>
              <a:spcAft>
                <a:spcPts val="0"/>
              </a:spcAft>
              <a:buClrTx/>
              <a:buSzTx/>
              <a:buFontTx/>
              <a:buNone/>
              <a:tabLst/>
              <a:defRPr sz="2063" b="0" i="0" u="none" strike="noStrike" cap="none" spc="0" baseline="0">
                <a:solidFill>
                  <a:srgbClr val="000000"/>
                </a:solidFill>
                <a:uFillTx/>
                <a:latin typeface="GT America Lt" pitchFamily="2" charset="77"/>
                <a:ea typeface="GT America Lt" pitchFamily="2" charset="77"/>
                <a:cs typeface="+mn-cs"/>
                <a:sym typeface="Helvetica Neue"/>
              </a:defRPr>
            </a:lvl5pPr>
            <a:lvl6pPr marL="0" marR="0" indent="8572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10287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120015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137160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a:lstStyle>
          <a:p>
            <a:pPr algn="ctr" hangingPunct="1">
              <a:lnSpc>
                <a:spcPct val="100000"/>
              </a:lnSpc>
            </a:pPr>
            <a:r>
              <a:rPr lang="en-US" sz="1800" b="1" dirty="0"/>
              <a:t>Framework: </a:t>
            </a:r>
            <a:r>
              <a:rPr lang="en-US" sz="1800" dirty="0" err="1"/>
              <a:t>TPMAcademy.org</a:t>
            </a:r>
            <a:endParaRPr lang="en-US" sz="1800" dirty="0"/>
          </a:p>
          <a:p>
            <a:pPr algn="ctr" hangingPunct="1">
              <a:lnSpc>
                <a:spcPct val="100000"/>
              </a:lnSpc>
            </a:pPr>
            <a:r>
              <a:rPr lang="en-US" sz="1800" b="1" dirty="0"/>
              <a:t>eLearning: </a:t>
            </a:r>
            <a:r>
              <a:rPr lang="en-US" sz="1800" dirty="0" err="1"/>
              <a:t>Colab.TPMacdemy.org</a:t>
            </a:r>
            <a:endParaRPr lang="en-US" sz="1800" dirty="0"/>
          </a:p>
          <a:p>
            <a:pPr algn="ctr" hangingPunct="1">
              <a:lnSpc>
                <a:spcPct val="100000"/>
              </a:lnSpc>
            </a:pPr>
            <a:r>
              <a:rPr lang="en-US" sz="1800" b="1" dirty="0"/>
              <a:t>Case Studies: </a:t>
            </a:r>
            <a:r>
              <a:rPr lang="en-US" sz="1800" dirty="0" err="1"/>
              <a:t>ForwardonTalent.org</a:t>
            </a:r>
            <a:r>
              <a:rPr lang="en-US" sz="1800" dirty="0"/>
              <a:t> </a:t>
            </a:r>
          </a:p>
          <a:p>
            <a:pPr algn="ctr" hangingPunct="1"/>
            <a:endParaRPr lang="en-US" dirty="0"/>
          </a:p>
        </p:txBody>
      </p:sp>
    </p:spTree>
    <p:extLst>
      <p:ext uri="{BB962C8B-B14F-4D97-AF65-F5344CB8AC3E}">
        <p14:creationId xmlns:p14="http://schemas.microsoft.com/office/powerpoint/2010/main" val="22536363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6981E-B4FF-21A2-B74B-F813BB740921}"/>
              </a:ext>
            </a:extLst>
          </p:cNvPr>
          <p:cNvSpPr>
            <a:spLocks noGrp="1"/>
          </p:cNvSpPr>
          <p:nvPr>
            <p:ph type="body" sz="quarter" idx="22"/>
          </p:nvPr>
        </p:nvSpPr>
        <p:spPr>
          <a:xfrm>
            <a:off x="575733" y="1297430"/>
            <a:ext cx="6064553" cy="1615946"/>
          </a:xfrm>
        </p:spPr>
        <p:txBody>
          <a:bodyPr/>
          <a:lstStyle/>
          <a:p>
            <a:pPr marL="742950" indent="-742950">
              <a:lnSpc>
                <a:spcPct val="100000"/>
              </a:lnSpc>
              <a:buAutoNum type="arabicPeriod"/>
            </a:pPr>
            <a:r>
              <a:rPr lang="en-US" sz="2400" dirty="0"/>
              <a:t>Identifying your role in a talent supply chain.</a:t>
            </a:r>
          </a:p>
          <a:p>
            <a:pPr marL="742950" indent="-742950">
              <a:lnSpc>
                <a:spcPct val="100000"/>
              </a:lnSpc>
              <a:buAutoNum type="arabicPeriod"/>
            </a:pPr>
            <a:r>
              <a:rPr lang="en-US" sz="2400" dirty="0"/>
              <a:t>Promote shared understanding. </a:t>
            </a:r>
          </a:p>
          <a:p>
            <a:pPr marL="742950" indent="-742950">
              <a:lnSpc>
                <a:spcPct val="100000"/>
              </a:lnSpc>
              <a:buAutoNum type="arabicPeriod"/>
            </a:pPr>
            <a:r>
              <a:rPr lang="en-US" sz="2400" dirty="0"/>
              <a:t>Build or strengthen partnerships between CTE providers and employers.</a:t>
            </a:r>
          </a:p>
        </p:txBody>
      </p:sp>
      <p:sp>
        <p:nvSpPr>
          <p:cNvPr id="4" name="Text Placeholder 3">
            <a:extLst>
              <a:ext uri="{FF2B5EF4-FFF2-40B4-BE49-F238E27FC236}">
                <a16:creationId xmlns:a16="http://schemas.microsoft.com/office/drawing/2014/main" id="{B73987BB-43BA-AA95-2549-4BEC91F366CE}"/>
              </a:ext>
            </a:extLst>
          </p:cNvPr>
          <p:cNvSpPr>
            <a:spLocks noGrp="1"/>
          </p:cNvSpPr>
          <p:nvPr>
            <p:ph type="body" sz="quarter" idx="26"/>
          </p:nvPr>
        </p:nvSpPr>
        <p:spPr>
          <a:xfrm>
            <a:off x="575733" y="216419"/>
            <a:ext cx="7068652" cy="714375"/>
          </a:xfrm>
        </p:spPr>
        <p:txBody>
          <a:bodyPr/>
          <a:lstStyle/>
          <a:p>
            <a:r>
              <a:rPr lang="en-US" dirty="0"/>
              <a:t>Goals</a:t>
            </a:r>
          </a:p>
        </p:txBody>
      </p:sp>
    </p:spTree>
    <p:extLst>
      <p:ext uri="{BB962C8B-B14F-4D97-AF65-F5344CB8AC3E}">
        <p14:creationId xmlns:p14="http://schemas.microsoft.com/office/powerpoint/2010/main" val="33153574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A60E7-79F3-2775-D180-567AA760BADB}"/>
              </a:ext>
            </a:extLst>
          </p:cNvPr>
          <p:cNvSpPr>
            <a:spLocks noGrp="1"/>
          </p:cNvSpPr>
          <p:nvPr>
            <p:ph type="body" sz="quarter" idx="22"/>
          </p:nvPr>
        </p:nvSpPr>
        <p:spPr>
          <a:xfrm>
            <a:off x="452436" y="95649"/>
            <a:ext cx="8239127" cy="714375"/>
          </a:xfrm>
        </p:spPr>
        <p:txBody>
          <a:bodyPr/>
          <a:lstStyle/>
          <a:p>
            <a:r>
              <a:rPr lang="en-US" sz="3600" dirty="0"/>
              <a:t>What is Talent Pipeline Management?</a:t>
            </a:r>
          </a:p>
        </p:txBody>
      </p:sp>
      <p:pic>
        <p:nvPicPr>
          <p:cNvPr id="5" name="Picture 4" descr="A screenshot of a computer&#10;&#10;Description automatically generated with medium confidence">
            <a:extLst>
              <a:ext uri="{FF2B5EF4-FFF2-40B4-BE49-F238E27FC236}">
                <a16:creationId xmlns:a16="http://schemas.microsoft.com/office/drawing/2014/main" id="{38A90D3D-E3F4-6A1D-E8E4-7C88A778DE32}"/>
              </a:ext>
            </a:extLst>
          </p:cNvPr>
          <p:cNvPicPr>
            <a:picLocks noChangeAspect="1"/>
          </p:cNvPicPr>
          <p:nvPr/>
        </p:nvPicPr>
        <p:blipFill rotWithShape="1">
          <a:blip r:embed="rId2">
            <a:extLst>
              <a:ext uri="{28A0092B-C50C-407E-A947-70E740481C1C}">
                <a14:useLocalDpi xmlns:a14="http://schemas.microsoft.com/office/drawing/2010/main" val="0"/>
              </a:ext>
            </a:extLst>
          </a:blip>
          <a:srcRect l="23269" t="33749" r="9431" b="22527"/>
          <a:stretch/>
        </p:blipFill>
        <p:spPr>
          <a:xfrm>
            <a:off x="241547" y="930794"/>
            <a:ext cx="8626408" cy="3330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22852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PLAINER: 5 key takeaways from the June jobs report - WISH-TV |  Indianapolis News | Indiana Weather | Indiana Traffic">
            <a:extLst>
              <a:ext uri="{FF2B5EF4-FFF2-40B4-BE49-F238E27FC236}">
                <a16:creationId xmlns:a16="http://schemas.microsoft.com/office/drawing/2014/main" id="{F30C95CB-7844-06CB-77B1-4F6647D41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17" y="0"/>
            <a:ext cx="7711676"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E8E86CA-C1F9-7918-6F8D-5A29F0F1D6B0}"/>
              </a:ext>
            </a:extLst>
          </p:cNvPr>
          <p:cNvSpPr txBox="1"/>
          <p:nvPr/>
        </p:nvSpPr>
        <p:spPr>
          <a:xfrm rot="1020279">
            <a:off x="2527797" y="1110567"/>
            <a:ext cx="3037305" cy="1000274"/>
          </a:xfrm>
          <a:prstGeom prst="rect">
            <a:avLst/>
          </a:prstGeom>
          <a:solidFill>
            <a:srgbClr val="9E010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1828754"/>
            <a:r>
              <a:rPr lang="en-US" sz="6000" b="1" dirty="0">
                <a:solidFill>
                  <a:srgbClr val="F4F7F9"/>
                </a:solidFill>
              </a:rPr>
              <a:t>STEEL</a:t>
            </a:r>
            <a:r>
              <a:rPr lang="en-US" sz="3000" dirty="0"/>
              <a:t> </a:t>
            </a:r>
          </a:p>
        </p:txBody>
      </p:sp>
    </p:spTree>
    <p:extLst>
      <p:ext uri="{BB962C8B-B14F-4D97-AF65-F5344CB8AC3E}">
        <p14:creationId xmlns:p14="http://schemas.microsoft.com/office/powerpoint/2010/main" val="1514080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17E8EB-9DC5-D668-F82F-BB48ED5DE283}"/>
              </a:ext>
            </a:extLst>
          </p:cNvPr>
          <p:cNvSpPr>
            <a:spLocks noGrp="1"/>
          </p:cNvSpPr>
          <p:nvPr>
            <p:ph type="body" sz="quarter" idx="22"/>
          </p:nvPr>
        </p:nvSpPr>
        <p:spPr/>
        <p:txBody>
          <a:bodyPr/>
          <a:lstStyle/>
          <a:p>
            <a:r>
              <a:rPr lang="en-US" dirty="0"/>
              <a:t>The Evolution of TPM </a:t>
            </a:r>
          </a:p>
        </p:txBody>
      </p:sp>
      <p:sp>
        <p:nvSpPr>
          <p:cNvPr id="4" name="Text Placeholder 3">
            <a:extLst>
              <a:ext uri="{FF2B5EF4-FFF2-40B4-BE49-F238E27FC236}">
                <a16:creationId xmlns:a16="http://schemas.microsoft.com/office/drawing/2014/main" id="{BBC7D995-8209-36F8-ACE1-1C02BA207386}"/>
              </a:ext>
            </a:extLst>
          </p:cNvPr>
          <p:cNvSpPr>
            <a:spLocks noGrp="1"/>
          </p:cNvSpPr>
          <p:nvPr>
            <p:ph type="body" sz="quarter" idx="24"/>
          </p:nvPr>
        </p:nvSpPr>
        <p:spPr>
          <a:xfrm>
            <a:off x="452436" y="1111863"/>
            <a:ext cx="8239127" cy="2615828"/>
          </a:xfrm>
        </p:spPr>
        <p:txBody>
          <a:bodyPr/>
          <a:lstStyle/>
          <a:p>
            <a:pPr defTabSz="623410">
              <a:spcAft>
                <a:spcPts val="1227"/>
              </a:spcAft>
            </a:pPr>
            <a:r>
              <a:rPr lang="en-US" sz="1200" b="1" dirty="0">
                <a:solidFill>
                  <a:srgbClr val="002060"/>
                </a:solidFill>
                <a:latin typeface="GT America Rg"/>
                <a:ea typeface="GT America Rg" pitchFamily="2" charset="77"/>
              </a:rPr>
              <a:t>A growing movement of over 900 TPM Academy graduates in 46 states, D.C., and Canada involving thousands of employers</a:t>
            </a:r>
            <a:endParaRPr lang="en-US" sz="1200" dirty="0">
              <a:solidFill>
                <a:srgbClr val="002060"/>
              </a:solidFill>
              <a:latin typeface="GT America Rg"/>
              <a:ea typeface="GT America Rg" pitchFamily="2" charset="77"/>
            </a:endParaRP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2014</a:t>
            </a:r>
            <a:r>
              <a:rPr lang="en-US" sz="1200" dirty="0">
                <a:solidFill>
                  <a:srgbClr val="002060"/>
                </a:solidFill>
                <a:latin typeface="GT America Rg"/>
                <a:ea typeface="GT America Rg" pitchFamily="2" charset="77"/>
              </a:rPr>
              <a:t>: White paper released at a national workforce conference</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2015</a:t>
            </a:r>
            <a:r>
              <a:rPr lang="en-US" sz="1200" dirty="0">
                <a:solidFill>
                  <a:srgbClr val="002060"/>
                </a:solidFill>
                <a:latin typeface="GT America Rg"/>
                <a:ea typeface="GT America Rg" pitchFamily="2" charset="77"/>
              </a:rPr>
              <a:t>: 7 pilot projects exploring talent supply chain strategies</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2016</a:t>
            </a:r>
            <a:r>
              <a:rPr lang="en-US" sz="1200" dirty="0">
                <a:solidFill>
                  <a:srgbClr val="002060"/>
                </a:solidFill>
                <a:latin typeface="GT America Rg"/>
                <a:ea typeface="GT America Rg" pitchFamily="2" charset="77"/>
              </a:rPr>
              <a:t>: First TPM Academies launched</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2018</a:t>
            </a:r>
            <a:r>
              <a:rPr lang="en-US" sz="1200" dirty="0">
                <a:solidFill>
                  <a:srgbClr val="002060"/>
                </a:solidFill>
                <a:latin typeface="GT America Rg"/>
                <a:ea typeface="GT America Rg" pitchFamily="2" charset="77"/>
              </a:rPr>
              <a:t>: Launched TPM National Learning Network</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2019</a:t>
            </a:r>
            <a:r>
              <a:rPr lang="en-US" sz="1200" dirty="0">
                <a:solidFill>
                  <a:srgbClr val="002060"/>
                </a:solidFill>
                <a:latin typeface="GT America Rg"/>
                <a:ea typeface="GT America Rg" pitchFamily="2" charset="77"/>
              </a:rPr>
              <a:t>: New resources for upskilling current workers, new TPM Academies, launch of TPM Fellows Program</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2020: </a:t>
            </a:r>
            <a:r>
              <a:rPr lang="en-US" sz="1200" dirty="0">
                <a:solidFill>
                  <a:srgbClr val="002060"/>
                </a:solidFill>
                <a:latin typeface="GT America Rg"/>
                <a:ea typeface="GT America Rg" pitchFamily="2" charset="77"/>
              </a:rPr>
              <a:t>New resources for CTE and opportunity populations, TPM Next </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2021</a:t>
            </a:r>
            <a:r>
              <a:rPr lang="en-US" sz="1200" dirty="0">
                <a:solidFill>
                  <a:srgbClr val="002060"/>
                </a:solidFill>
                <a:latin typeface="GT America Rg"/>
                <a:ea typeface="GT America Rg" pitchFamily="2" charset="77"/>
              </a:rPr>
              <a:t>: Development of TPM Co/Lab, digital badges and peer review process. </a:t>
            </a: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2022: </a:t>
            </a:r>
            <a:r>
              <a:rPr lang="en-US" sz="1200" dirty="0">
                <a:solidFill>
                  <a:srgbClr val="002060"/>
                </a:solidFill>
                <a:latin typeface="GT America Rg"/>
                <a:ea typeface="GT America Rg" pitchFamily="2" charset="77"/>
              </a:rPr>
              <a:t>Partnership with SHRM to develop TPM Academy summative assessment and SHRM PDCs. </a:t>
            </a:r>
            <a:endParaRPr lang="en-US" sz="1200" b="1" dirty="0">
              <a:solidFill>
                <a:srgbClr val="002060"/>
              </a:solidFill>
              <a:latin typeface="GT America Rg"/>
              <a:ea typeface="GT America Rg" pitchFamily="2" charset="77"/>
            </a:endParaRPr>
          </a:p>
          <a:p>
            <a:pPr marL="311150" indent="-311150" defTabSz="623410">
              <a:spcAft>
                <a:spcPts val="1227"/>
              </a:spcAft>
              <a:buFont typeface="Arial" panose="020B0604020202020204" pitchFamily="34" charset="0"/>
              <a:buChar char="•"/>
            </a:pPr>
            <a:r>
              <a:rPr lang="en-US" sz="1200" b="1" dirty="0">
                <a:solidFill>
                  <a:srgbClr val="002060"/>
                </a:solidFill>
                <a:latin typeface="GT America Rg"/>
                <a:ea typeface="GT America Rg" pitchFamily="2" charset="77"/>
              </a:rPr>
              <a:t>2023</a:t>
            </a:r>
            <a:r>
              <a:rPr lang="en-US" sz="1200" dirty="0">
                <a:solidFill>
                  <a:srgbClr val="002060"/>
                </a:solidFill>
                <a:latin typeface="GT America Rg"/>
                <a:ea typeface="GT America Rg" pitchFamily="2" charset="77"/>
              </a:rPr>
              <a:t>: Launched TPM Co/Lab online learning platform for the TPM Academy and Opportunity Populations. </a:t>
            </a:r>
            <a:endParaRPr lang="en-US" dirty="0"/>
          </a:p>
        </p:txBody>
      </p:sp>
    </p:spTree>
    <p:extLst>
      <p:ext uri="{BB962C8B-B14F-4D97-AF65-F5344CB8AC3E}">
        <p14:creationId xmlns:p14="http://schemas.microsoft.com/office/powerpoint/2010/main" val="36186786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6A2A1-B147-CFAA-0C37-1EEF90FF0D5A}"/>
              </a:ext>
            </a:extLst>
          </p:cNvPr>
          <p:cNvSpPr>
            <a:spLocks noGrp="1"/>
          </p:cNvSpPr>
          <p:nvPr>
            <p:ph type="body" sz="quarter" idx="22"/>
          </p:nvPr>
        </p:nvSpPr>
        <p:spPr/>
        <p:txBody>
          <a:bodyPr/>
          <a:lstStyle/>
          <a:p>
            <a:r>
              <a:rPr lang="en-US" dirty="0"/>
              <a:t>What Makes TPM Different?</a:t>
            </a:r>
          </a:p>
        </p:txBody>
      </p:sp>
    </p:spTree>
    <p:extLst>
      <p:ext uri="{BB962C8B-B14F-4D97-AF65-F5344CB8AC3E}">
        <p14:creationId xmlns:p14="http://schemas.microsoft.com/office/powerpoint/2010/main" val="4299351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C59E45-C6FF-B03E-B1D2-423B06194825}"/>
              </a:ext>
            </a:extLst>
          </p:cNvPr>
          <p:cNvSpPr>
            <a:spLocks noGrp="1"/>
          </p:cNvSpPr>
          <p:nvPr>
            <p:ph type="body" sz="quarter" idx="22"/>
          </p:nvPr>
        </p:nvSpPr>
        <p:spPr/>
        <p:txBody>
          <a:bodyPr/>
          <a:lstStyle/>
          <a:p>
            <a:r>
              <a:rPr lang="en-US" dirty="0"/>
              <a:t>The TPM Framework</a:t>
            </a:r>
          </a:p>
        </p:txBody>
      </p:sp>
      <p:pic>
        <p:nvPicPr>
          <p:cNvPr id="8" name="Picture 7">
            <a:extLst>
              <a:ext uri="{FF2B5EF4-FFF2-40B4-BE49-F238E27FC236}">
                <a16:creationId xmlns:a16="http://schemas.microsoft.com/office/drawing/2014/main" id="{E1FA3790-E391-4B7A-87C0-7C02CDF07E08}"/>
              </a:ext>
            </a:extLst>
          </p:cNvPr>
          <p:cNvPicPr>
            <a:picLocks noChangeAspect="1"/>
          </p:cNvPicPr>
          <p:nvPr/>
        </p:nvPicPr>
        <p:blipFill rotWithShape="1">
          <a:blip r:embed="rId3"/>
          <a:srcRect t="16638" b="9260"/>
          <a:stretch/>
        </p:blipFill>
        <p:spPr>
          <a:xfrm>
            <a:off x="558800" y="1029406"/>
            <a:ext cx="7982642" cy="33274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89899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C59E45-C6FF-B03E-B1D2-423B06194825}"/>
              </a:ext>
            </a:extLst>
          </p:cNvPr>
          <p:cNvSpPr>
            <a:spLocks noGrp="1"/>
          </p:cNvSpPr>
          <p:nvPr>
            <p:ph type="body" sz="quarter" idx="22"/>
          </p:nvPr>
        </p:nvSpPr>
        <p:spPr>
          <a:xfrm>
            <a:off x="415066" y="458466"/>
            <a:ext cx="8239127" cy="714375"/>
          </a:xfrm>
        </p:spPr>
        <p:txBody>
          <a:bodyPr/>
          <a:lstStyle/>
          <a:p>
            <a:pPr algn="ctr"/>
            <a:r>
              <a:rPr lang="en-US" sz="3300" dirty="0"/>
              <a:t>A flexible framework to meet your needs</a:t>
            </a:r>
          </a:p>
        </p:txBody>
      </p:sp>
      <p:pic>
        <p:nvPicPr>
          <p:cNvPr id="2" name="Picture 1" descr="Graphical user interface, diagram&#10;&#10;Description automatically generated">
            <a:extLst>
              <a:ext uri="{FF2B5EF4-FFF2-40B4-BE49-F238E27FC236}">
                <a16:creationId xmlns:a16="http://schemas.microsoft.com/office/drawing/2014/main" id="{1F8CA144-5C23-ADD6-F6C1-D69F039F9D66}"/>
              </a:ext>
            </a:extLst>
          </p:cNvPr>
          <p:cNvPicPr>
            <a:picLocks noChangeAspect="1"/>
          </p:cNvPicPr>
          <p:nvPr/>
        </p:nvPicPr>
        <p:blipFill>
          <a:blip r:embed="rId3"/>
          <a:stretch>
            <a:fillRect/>
          </a:stretch>
        </p:blipFill>
        <p:spPr>
          <a:xfrm>
            <a:off x="164512" y="1275008"/>
            <a:ext cx="8838840" cy="2768958"/>
          </a:xfrm>
          <a:prstGeom prst="rect">
            <a:avLst/>
          </a:prstGeom>
        </p:spPr>
      </p:pic>
    </p:spTree>
    <p:extLst>
      <p:ext uri="{BB962C8B-B14F-4D97-AF65-F5344CB8AC3E}">
        <p14:creationId xmlns:p14="http://schemas.microsoft.com/office/powerpoint/2010/main" val="1192087683"/>
      </p:ext>
    </p:extLst>
  </p:cSld>
  <p:clrMapOvr>
    <a:masterClrMapping/>
  </p:clrMapOvr>
  <p:transition spd="med"/>
</p:sld>
</file>

<file path=ppt/theme/theme1.xml><?xml version="1.0" encoding="utf-8"?>
<a:theme xmlns:a="http://schemas.openxmlformats.org/drawingml/2006/main" name="Template-Light">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Red">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5a3f5bf-1477-4729-8935-66e792647b0b" xsi:nil="true"/>
    <lcf76f155ced4ddcb4097134ff3c332f xmlns="407c8877-e5a3-427d-8d8e-1aa767aaaa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04007152275045BCACEC18644E42D1" ma:contentTypeVersion="17" ma:contentTypeDescription="Create a new document." ma:contentTypeScope="" ma:versionID="307d450f9ebc7e6fa6d8aad63d665869">
  <xsd:schema xmlns:xsd="http://www.w3.org/2001/XMLSchema" xmlns:xs="http://www.w3.org/2001/XMLSchema" xmlns:p="http://schemas.microsoft.com/office/2006/metadata/properties" xmlns:ns2="407c8877-e5a3-427d-8d8e-1aa767aaaa2e" xmlns:ns3="d5a3f5bf-1477-4729-8935-66e792647b0b" targetNamespace="http://schemas.microsoft.com/office/2006/metadata/properties" ma:root="true" ma:fieldsID="ee0c6b1b64441be52282fed1aeff0323" ns2:_="" ns3:_="">
    <xsd:import namespace="407c8877-e5a3-427d-8d8e-1aa767aaaa2e"/>
    <xsd:import namespace="d5a3f5bf-1477-4729-8935-66e792647b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c8877-e5a3-427d-8d8e-1aa767aaa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a7c51-ee96-4757-9854-016402148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3f5bf-1477-4729-8935-66e792647b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738fa5a-1b42-462a-b698-6a3d9ca92dab}" ma:internalName="TaxCatchAll" ma:showField="CatchAllData" ma:web="d5a3f5bf-1477-4729-8935-66e792647b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87788B-3200-4E44-81F7-1D02D077DEA3}">
  <ds:schemaRefs>
    <ds:schemaRef ds:uri="http://purl.org/dc/elements/1.1/"/>
    <ds:schemaRef ds:uri="http://purl.org/dc/terms/"/>
    <ds:schemaRef ds:uri="http://www.w3.org/XML/1998/namespace"/>
    <ds:schemaRef ds:uri="http://purl.org/dc/dcmitype/"/>
    <ds:schemaRef ds:uri="http://schemas.microsoft.com/office/2006/metadata/properties"/>
    <ds:schemaRef ds:uri="407c8877-e5a3-427d-8d8e-1aa767aaaa2e"/>
    <ds:schemaRef ds:uri="http://schemas.openxmlformats.org/package/2006/metadata/core-properties"/>
    <ds:schemaRef ds:uri="http://schemas.microsoft.com/office/2006/documentManagement/types"/>
    <ds:schemaRef ds:uri="http://schemas.microsoft.com/office/infopath/2007/PartnerControls"/>
    <ds:schemaRef ds:uri="d5a3f5bf-1477-4729-8935-66e792647b0b"/>
  </ds:schemaRefs>
</ds:datastoreItem>
</file>

<file path=customXml/itemProps2.xml><?xml version="1.0" encoding="utf-8"?>
<ds:datastoreItem xmlns:ds="http://schemas.openxmlformats.org/officeDocument/2006/customXml" ds:itemID="{FCC33705-90C6-42C7-B5CB-EFE1D44E4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c8877-e5a3-427d-8d8e-1aa767aaaa2e"/>
    <ds:schemaRef ds:uri="d5a3f5bf-1477-4729-8935-66e792647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A2F977-C596-4485-A235-73BEACEA2D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3287</TotalTime>
  <Words>5165</Words>
  <Application>Microsoft Macintosh PowerPoint</Application>
  <PresentationFormat>On-screen Show (16:9)</PresentationFormat>
  <Paragraphs>227</Paragraphs>
  <Slides>29</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Century Gothic</vt:lpstr>
      <vt:lpstr>GT America Lt</vt:lpstr>
      <vt:lpstr>GT America Rg</vt:lpstr>
      <vt:lpstr>Helvetica</vt:lpstr>
      <vt:lpstr>Helvetica Neue</vt:lpstr>
      <vt:lpstr>Helvetica Neue Medium</vt:lpstr>
      <vt:lpstr>Segoe UI</vt:lpstr>
      <vt:lpstr>Template-Light</vt:lpstr>
      <vt:lpstr>Template-Red</vt:lpstr>
      <vt:lpstr>Being an Effective Employer Partner  with Talent Pipeline Management (TPM)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DaSilva, Niki</cp:lastModifiedBy>
  <cp:revision>4</cp:revision>
  <dcterms:modified xsi:type="dcterms:W3CDTF">2023-09-19T14:30:15Z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0x010100F704007152275045BCACEC18644E42D1</vt:lpwstr>
  </property>
  <property fmtid="{D5CDD505-2E9C-101B-9397-08002B2CF9AE}" pid="3" name="MediaServiceImageTags">
    <vt:lpwstr/>
  </property>
</Properties>
</file>