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96" r:id="rId4"/>
    <p:sldId id="293" r:id="rId5"/>
    <p:sldId id="292" r:id="rId6"/>
    <p:sldId id="297" r:id="rId7"/>
    <p:sldId id="289" r:id="rId8"/>
    <p:sldId id="294" r:id="rId9"/>
    <p:sldId id="288" r:id="rId10"/>
    <p:sldId id="298" r:id="rId11"/>
    <p:sldId id="279" r:id="rId12"/>
    <p:sldId id="281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A15AB8-EA5D-203E-153E-2025A1718073}" name="Bartlett, Michelle E." initials="BE" userId="S::mbartlet@odu.edu::1e631bd5-296e-4f01-86e0-2af29ad8e8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2EA"/>
    <a:srgbClr val="03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94558"/>
  </p:normalViewPr>
  <p:slideViewPr>
    <p:cSldViewPr snapToGrid="0">
      <p:cViewPr varScale="1">
        <p:scale>
          <a:sx n="116" d="100"/>
          <a:sy n="116" d="100"/>
        </p:scale>
        <p:origin x="7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6A747-9666-4559-A8A5-834B39A5E154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B6DDF2-23F2-425D-A11F-326AFDF9A8A4}">
      <dgm:prSet custT="1"/>
      <dgm:spPr>
        <a:solidFill>
          <a:srgbClr val="57C2EA"/>
        </a:solidFill>
      </dgm:spPr>
      <dgm:t>
        <a:bodyPr/>
        <a:lstStyle/>
        <a:p>
          <a:pPr algn="l" rtl="0"/>
          <a:r>
            <a:rPr lang="en-US" sz="2800" dirty="0">
              <a:solidFill>
                <a:schemeClr val="bg1"/>
              </a:solidFill>
              <a:latin typeface="Century Gothic"/>
            </a:rPr>
            <a:t>Roles and Responsibilities</a:t>
          </a:r>
          <a:endParaRPr lang="en-US" sz="2800" dirty="0">
            <a:solidFill>
              <a:schemeClr val="bg1"/>
            </a:solidFill>
          </a:endParaRPr>
        </a:p>
      </dgm:t>
    </dgm:pt>
    <dgm:pt modelId="{841A044A-708A-4AF5-966E-CCC685FB2C56}" type="parTrans" cxnId="{8B19BC97-F494-445C-9E75-E32DB5AA4BE4}">
      <dgm:prSet/>
      <dgm:spPr/>
      <dgm:t>
        <a:bodyPr/>
        <a:lstStyle/>
        <a:p>
          <a:endParaRPr lang="en-US"/>
        </a:p>
      </dgm:t>
    </dgm:pt>
    <dgm:pt modelId="{101123D7-F308-47ED-BA26-736FAE431A56}" type="sibTrans" cxnId="{8B19BC97-F494-445C-9E75-E32DB5AA4BE4}">
      <dgm:prSet/>
      <dgm:spPr/>
      <dgm:t>
        <a:bodyPr/>
        <a:lstStyle/>
        <a:p>
          <a:endParaRPr lang="en-US"/>
        </a:p>
      </dgm:t>
    </dgm:pt>
    <dgm:pt modelId="{79A0778C-7457-40F4-9891-3F298D713066}">
      <dgm:prSet custT="1"/>
      <dgm:spPr>
        <a:solidFill>
          <a:srgbClr val="57C2EA"/>
        </a:solidFill>
      </dgm:spPr>
      <dgm:t>
        <a:bodyPr/>
        <a:lstStyle/>
        <a:p>
          <a:pPr algn="l" rtl="0"/>
          <a:r>
            <a:rPr lang="en-US" sz="2800" dirty="0">
              <a:solidFill>
                <a:schemeClr val="bg1"/>
              </a:solidFill>
              <a:latin typeface="Century Gothic"/>
            </a:rPr>
            <a:t>Salary &amp; Start-up Package</a:t>
          </a:r>
          <a:endParaRPr lang="en-US" sz="2800" dirty="0">
            <a:solidFill>
              <a:schemeClr val="bg1"/>
            </a:solidFill>
          </a:endParaRPr>
        </a:p>
      </dgm:t>
    </dgm:pt>
    <dgm:pt modelId="{174FDF04-7897-42B6-A36E-EA5AF9A753E6}" type="parTrans" cxnId="{6614443F-4A84-4EB8-89FF-E175384CFEF8}">
      <dgm:prSet/>
      <dgm:spPr/>
      <dgm:t>
        <a:bodyPr/>
        <a:lstStyle/>
        <a:p>
          <a:endParaRPr lang="en-US"/>
        </a:p>
      </dgm:t>
    </dgm:pt>
    <dgm:pt modelId="{3B5F27BF-83C6-407B-BC09-06EE70CD4836}" type="sibTrans" cxnId="{6614443F-4A84-4EB8-89FF-E175384CFEF8}">
      <dgm:prSet/>
      <dgm:spPr/>
      <dgm:t>
        <a:bodyPr/>
        <a:lstStyle/>
        <a:p>
          <a:endParaRPr lang="en-US"/>
        </a:p>
      </dgm:t>
    </dgm:pt>
    <dgm:pt modelId="{13E342FB-4A18-A64E-A378-FBA553BB551D}">
      <dgm:prSet custT="1"/>
      <dgm:spPr>
        <a:solidFill>
          <a:srgbClr val="57C2EA"/>
        </a:solidFill>
      </dgm:spPr>
      <dgm:t>
        <a:bodyPr/>
        <a:lstStyle/>
        <a:p>
          <a:pPr algn="l" rtl="0"/>
          <a:r>
            <a:rPr lang="en-US" sz="2800" dirty="0">
              <a:solidFill>
                <a:schemeClr val="bg1"/>
              </a:solidFill>
            </a:rPr>
            <a:t>Obtaining faculty positions</a:t>
          </a:r>
        </a:p>
      </dgm:t>
    </dgm:pt>
    <dgm:pt modelId="{D13442D7-FDC1-9B45-A47C-373DD2C06F92}" type="parTrans" cxnId="{5AED0223-9878-954D-BA0E-F100238833DB}">
      <dgm:prSet/>
      <dgm:spPr/>
      <dgm:t>
        <a:bodyPr/>
        <a:lstStyle/>
        <a:p>
          <a:endParaRPr lang="en-US"/>
        </a:p>
      </dgm:t>
    </dgm:pt>
    <dgm:pt modelId="{9CF3DAC6-CE4D-B04D-A078-6ACC35F83195}" type="sibTrans" cxnId="{5AED0223-9878-954D-BA0E-F100238833DB}">
      <dgm:prSet/>
      <dgm:spPr/>
      <dgm:t>
        <a:bodyPr/>
        <a:lstStyle/>
        <a:p>
          <a:endParaRPr lang="en-US"/>
        </a:p>
      </dgm:t>
    </dgm:pt>
    <dgm:pt modelId="{8BB1C243-441A-4E46-9EA0-66CC5F6B1000}">
      <dgm:prSet custT="1"/>
      <dgm:spPr>
        <a:solidFill>
          <a:srgbClr val="57C2EA"/>
        </a:solidFill>
      </dgm:spPr>
      <dgm:t>
        <a:bodyPr/>
        <a:lstStyle/>
        <a:p>
          <a:pPr algn="l" rtl="0"/>
          <a:r>
            <a:rPr lang="en-US" sz="2800" dirty="0">
              <a:solidFill>
                <a:schemeClr val="bg1"/>
              </a:solidFill>
              <a:latin typeface="Century Gothic"/>
            </a:rPr>
            <a:t>Tenure &amp; Faculty Success</a:t>
          </a:r>
          <a:endParaRPr lang="en-US" sz="2800" dirty="0">
            <a:solidFill>
              <a:schemeClr val="bg1"/>
            </a:solidFill>
          </a:endParaRPr>
        </a:p>
      </dgm:t>
    </dgm:pt>
    <dgm:pt modelId="{3572DA31-F4D0-1C45-A54C-31633E3475A2}" type="parTrans" cxnId="{5E05EB3F-1A23-4747-A797-AF49300D0DDC}">
      <dgm:prSet/>
      <dgm:spPr/>
      <dgm:t>
        <a:bodyPr/>
        <a:lstStyle/>
        <a:p>
          <a:endParaRPr lang="en-US"/>
        </a:p>
      </dgm:t>
    </dgm:pt>
    <dgm:pt modelId="{A93BFCCF-30AF-984E-AB6D-2ADF49C88413}" type="sibTrans" cxnId="{5E05EB3F-1A23-4747-A797-AF49300D0DDC}">
      <dgm:prSet/>
      <dgm:spPr/>
      <dgm:t>
        <a:bodyPr/>
        <a:lstStyle/>
        <a:p>
          <a:endParaRPr lang="en-US"/>
        </a:p>
      </dgm:t>
    </dgm:pt>
    <dgm:pt modelId="{81C6854E-6E2A-0C42-822F-8079975B885C}" type="pres">
      <dgm:prSet presAssocID="{A386A747-9666-4559-A8A5-834B39A5E154}" presName="Name0" presStyleCnt="0">
        <dgm:presLayoutVars>
          <dgm:dir/>
          <dgm:animLvl val="lvl"/>
          <dgm:resizeHandles val="exact"/>
        </dgm:presLayoutVars>
      </dgm:prSet>
      <dgm:spPr/>
    </dgm:pt>
    <dgm:pt modelId="{171130BF-1A62-4F4E-8EF0-1CCFC224AC83}" type="pres">
      <dgm:prSet presAssocID="{13E342FB-4A18-A64E-A378-FBA553BB551D}" presName="linNode" presStyleCnt="0"/>
      <dgm:spPr/>
    </dgm:pt>
    <dgm:pt modelId="{ACA321B3-4A87-CB4B-8EB4-DB3BC8C91275}" type="pres">
      <dgm:prSet presAssocID="{13E342FB-4A18-A64E-A378-FBA553BB551D}" presName="parentText" presStyleLbl="node1" presStyleIdx="0" presStyleCnt="4" custScaleX="251946" custScaleY="120208">
        <dgm:presLayoutVars>
          <dgm:chMax val="1"/>
          <dgm:bulletEnabled val="1"/>
        </dgm:presLayoutVars>
      </dgm:prSet>
      <dgm:spPr/>
    </dgm:pt>
    <dgm:pt modelId="{BEDAFC2C-AE92-8B4B-8B76-1251B4F44796}" type="pres">
      <dgm:prSet presAssocID="{9CF3DAC6-CE4D-B04D-A078-6ACC35F83195}" presName="sp" presStyleCnt="0"/>
      <dgm:spPr/>
    </dgm:pt>
    <dgm:pt modelId="{F00C33D7-4AA6-8C42-A3C4-417146C936A1}" type="pres">
      <dgm:prSet presAssocID="{BEB6DDF2-23F2-425D-A11F-326AFDF9A8A4}" presName="linNode" presStyleCnt="0"/>
      <dgm:spPr/>
    </dgm:pt>
    <dgm:pt modelId="{0AFF4A46-7917-0343-8DAA-9633B56F9399}" type="pres">
      <dgm:prSet presAssocID="{BEB6DDF2-23F2-425D-A11F-326AFDF9A8A4}" presName="parentText" presStyleLbl="node1" presStyleIdx="1" presStyleCnt="4" custScaleX="251946" custScaleY="120208">
        <dgm:presLayoutVars>
          <dgm:chMax val="1"/>
          <dgm:bulletEnabled val="1"/>
        </dgm:presLayoutVars>
      </dgm:prSet>
      <dgm:spPr/>
    </dgm:pt>
    <dgm:pt modelId="{17FF7249-BCF3-124E-B674-17C265634A24}" type="pres">
      <dgm:prSet presAssocID="{101123D7-F308-47ED-BA26-736FAE431A56}" presName="sp" presStyleCnt="0"/>
      <dgm:spPr/>
    </dgm:pt>
    <dgm:pt modelId="{000AE6E7-A8C2-8443-85C7-256AF440A126}" type="pres">
      <dgm:prSet presAssocID="{8BB1C243-441A-4E46-9EA0-66CC5F6B1000}" presName="linNode" presStyleCnt="0"/>
      <dgm:spPr/>
    </dgm:pt>
    <dgm:pt modelId="{F801233C-E7BF-ED42-A1FF-173FC0DF815A}" type="pres">
      <dgm:prSet presAssocID="{8BB1C243-441A-4E46-9EA0-66CC5F6B1000}" presName="parentText" presStyleLbl="node1" presStyleIdx="2" presStyleCnt="4" custScaleX="251946" custScaleY="120208">
        <dgm:presLayoutVars>
          <dgm:chMax val="1"/>
          <dgm:bulletEnabled val="1"/>
        </dgm:presLayoutVars>
      </dgm:prSet>
      <dgm:spPr/>
    </dgm:pt>
    <dgm:pt modelId="{8AA8CF86-0BB2-0749-BD34-7D5B9B941089}" type="pres">
      <dgm:prSet presAssocID="{A93BFCCF-30AF-984E-AB6D-2ADF49C88413}" presName="sp" presStyleCnt="0"/>
      <dgm:spPr/>
    </dgm:pt>
    <dgm:pt modelId="{FFBA4803-4175-E140-898D-12236A412263}" type="pres">
      <dgm:prSet presAssocID="{79A0778C-7457-40F4-9891-3F298D713066}" presName="linNode" presStyleCnt="0"/>
      <dgm:spPr/>
    </dgm:pt>
    <dgm:pt modelId="{2CDFA698-32A2-144E-BBDD-42D3D3739AF3}" type="pres">
      <dgm:prSet presAssocID="{79A0778C-7457-40F4-9891-3F298D713066}" presName="parentText" presStyleLbl="node1" presStyleIdx="3" presStyleCnt="4" custScaleX="251946" custScaleY="120208">
        <dgm:presLayoutVars>
          <dgm:chMax val="1"/>
          <dgm:bulletEnabled val="1"/>
        </dgm:presLayoutVars>
      </dgm:prSet>
      <dgm:spPr/>
    </dgm:pt>
  </dgm:ptLst>
  <dgm:cxnLst>
    <dgm:cxn modelId="{5AED0223-9878-954D-BA0E-F100238833DB}" srcId="{A386A747-9666-4559-A8A5-834B39A5E154}" destId="{13E342FB-4A18-A64E-A378-FBA553BB551D}" srcOrd="0" destOrd="0" parTransId="{D13442D7-FDC1-9B45-A47C-373DD2C06F92}" sibTransId="{9CF3DAC6-CE4D-B04D-A078-6ACC35F83195}"/>
    <dgm:cxn modelId="{50AE9C34-4742-E94C-97FF-E347AEEB1BC1}" type="presOf" srcId="{13E342FB-4A18-A64E-A378-FBA553BB551D}" destId="{ACA321B3-4A87-CB4B-8EB4-DB3BC8C91275}" srcOrd="0" destOrd="0" presId="urn:microsoft.com/office/officeart/2005/8/layout/vList5"/>
    <dgm:cxn modelId="{6614443F-4A84-4EB8-89FF-E175384CFEF8}" srcId="{A386A747-9666-4559-A8A5-834B39A5E154}" destId="{79A0778C-7457-40F4-9891-3F298D713066}" srcOrd="3" destOrd="0" parTransId="{174FDF04-7897-42B6-A36E-EA5AF9A753E6}" sibTransId="{3B5F27BF-83C6-407B-BC09-06EE70CD4836}"/>
    <dgm:cxn modelId="{5E05EB3F-1A23-4747-A797-AF49300D0DDC}" srcId="{A386A747-9666-4559-A8A5-834B39A5E154}" destId="{8BB1C243-441A-4E46-9EA0-66CC5F6B1000}" srcOrd="2" destOrd="0" parTransId="{3572DA31-F4D0-1C45-A54C-31633E3475A2}" sibTransId="{A93BFCCF-30AF-984E-AB6D-2ADF49C88413}"/>
    <dgm:cxn modelId="{7F417543-C5AA-814A-954E-3558D8909CB7}" type="presOf" srcId="{79A0778C-7457-40F4-9891-3F298D713066}" destId="{2CDFA698-32A2-144E-BBDD-42D3D3739AF3}" srcOrd="0" destOrd="0" presId="urn:microsoft.com/office/officeart/2005/8/layout/vList5"/>
    <dgm:cxn modelId="{50FFBB51-4E16-924A-B2B8-4B4F3362118B}" type="presOf" srcId="{BEB6DDF2-23F2-425D-A11F-326AFDF9A8A4}" destId="{0AFF4A46-7917-0343-8DAA-9633B56F9399}" srcOrd="0" destOrd="0" presId="urn:microsoft.com/office/officeart/2005/8/layout/vList5"/>
    <dgm:cxn modelId="{D1693E71-3699-E847-A327-E1AEDE8169AA}" type="presOf" srcId="{8BB1C243-441A-4E46-9EA0-66CC5F6B1000}" destId="{F801233C-E7BF-ED42-A1FF-173FC0DF815A}" srcOrd="0" destOrd="0" presId="urn:microsoft.com/office/officeart/2005/8/layout/vList5"/>
    <dgm:cxn modelId="{F2097186-DCB4-484A-9CB3-182350EDFD70}" type="presOf" srcId="{A386A747-9666-4559-A8A5-834B39A5E154}" destId="{81C6854E-6E2A-0C42-822F-8079975B885C}" srcOrd="0" destOrd="0" presId="urn:microsoft.com/office/officeart/2005/8/layout/vList5"/>
    <dgm:cxn modelId="{8B19BC97-F494-445C-9E75-E32DB5AA4BE4}" srcId="{A386A747-9666-4559-A8A5-834B39A5E154}" destId="{BEB6DDF2-23F2-425D-A11F-326AFDF9A8A4}" srcOrd="1" destOrd="0" parTransId="{841A044A-708A-4AF5-966E-CCC685FB2C56}" sibTransId="{101123D7-F308-47ED-BA26-736FAE431A56}"/>
    <dgm:cxn modelId="{C8450FE2-10F9-064D-A2B4-AD2B51E88486}" type="presParOf" srcId="{81C6854E-6E2A-0C42-822F-8079975B885C}" destId="{171130BF-1A62-4F4E-8EF0-1CCFC224AC83}" srcOrd="0" destOrd="0" presId="urn:microsoft.com/office/officeart/2005/8/layout/vList5"/>
    <dgm:cxn modelId="{230BB120-DC29-754D-A7FA-184DB80709E8}" type="presParOf" srcId="{171130BF-1A62-4F4E-8EF0-1CCFC224AC83}" destId="{ACA321B3-4A87-CB4B-8EB4-DB3BC8C91275}" srcOrd="0" destOrd="0" presId="urn:microsoft.com/office/officeart/2005/8/layout/vList5"/>
    <dgm:cxn modelId="{AAE878B7-7F17-204C-BCEC-9CF6AB74D689}" type="presParOf" srcId="{81C6854E-6E2A-0C42-822F-8079975B885C}" destId="{BEDAFC2C-AE92-8B4B-8B76-1251B4F44796}" srcOrd="1" destOrd="0" presId="urn:microsoft.com/office/officeart/2005/8/layout/vList5"/>
    <dgm:cxn modelId="{06429D28-B5B2-D64E-B65D-56245D97B9F1}" type="presParOf" srcId="{81C6854E-6E2A-0C42-822F-8079975B885C}" destId="{F00C33D7-4AA6-8C42-A3C4-417146C936A1}" srcOrd="2" destOrd="0" presId="urn:microsoft.com/office/officeart/2005/8/layout/vList5"/>
    <dgm:cxn modelId="{E091DBC8-86BC-EF45-94C4-57DD84C47C1F}" type="presParOf" srcId="{F00C33D7-4AA6-8C42-A3C4-417146C936A1}" destId="{0AFF4A46-7917-0343-8DAA-9633B56F9399}" srcOrd="0" destOrd="0" presId="urn:microsoft.com/office/officeart/2005/8/layout/vList5"/>
    <dgm:cxn modelId="{6ADA24AD-63BE-6942-BAAC-B59E43083A10}" type="presParOf" srcId="{81C6854E-6E2A-0C42-822F-8079975B885C}" destId="{17FF7249-BCF3-124E-B674-17C265634A24}" srcOrd="3" destOrd="0" presId="urn:microsoft.com/office/officeart/2005/8/layout/vList5"/>
    <dgm:cxn modelId="{1F888EB8-0B8C-A24E-B665-D6E6D8C8FD25}" type="presParOf" srcId="{81C6854E-6E2A-0C42-822F-8079975B885C}" destId="{000AE6E7-A8C2-8443-85C7-256AF440A126}" srcOrd="4" destOrd="0" presId="urn:microsoft.com/office/officeart/2005/8/layout/vList5"/>
    <dgm:cxn modelId="{D1EF300E-42F3-EC47-8BA5-4E6431908F49}" type="presParOf" srcId="{000AE6E7-A8C2-8443-85C7-256AF440A126}" destId="{F801233C-E7BF-ED42-A1FF-173FC0DF815A}" srcOrd="0" destOrd="0" presId="urn:microsoft.com/office/officeart/2005/8/layout/vList5"/>
    <dgm:cxn modelId="{92C9F2CD-BDBE-D343-B05D-AE76331C73E9}" type="presParOf" srcId="{81C6854E-6E2A-0C42-822F-8079975B885C}" destId="{8AA8CF86-0BB2-0749-BD34-7D5B9B941089}" srcOrd="5" destOrd="0" presId="urn:microsoft.com/office/officeart/2005/8/layout/vList5"/>
    <dgm:cxn modelId="{AB820CDB-4CDB-7149-AFEC-BD813C6BBD46}" type="presParOf" srcId="{81C6854E-6E2A-0C42-822F-8079975B885C}" destId="{FFBA4803-4175-E140-898D-12236A412263}" srcOrd="6" destOrd="0" presId="urn:microsoft.com/office/officeart/2005/8/layout/vList5"/>
    <dgm:cxn modelId="{9B8E9AD2-0D3A-F347-8DDB-90B11A6469B8}" type="presParOf" srcId="{FFBA4803-4175-E140-898D-12236A412263}" destId="{2CDFA698-32A2-144E-BBDD-42D3D3739AF3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3D686-11F2-4C27-8BE0-BCE2DEB90B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0449FD-DE79-4DAD-BF65-2E52C94328B2}">
      <dgm:prSet/>
      <dgm:spPr/>
      <dgm:t>
        <a:bodyPr/>
        <a:lstStyle/>
        <a:p>
          <a:r>
            <a:rPr lang="en-US" dirty="0"/>
            <a:t>Research Experience</a:t>
          </a:r>
        </a:p>
      </dgm:t>
    </dgm:pt>
    <dgm:pt modelId="{CF500389-51B6-42B6-8651-00549CAA4912}" type="parTrans" cxnId="{8F294186-64C1-419C-AB67-96EBD531A5EC}">
      <dgm:prSet/>
      <dgm:spPr/>
      <dgm:t>
        <a:bodyPr/>
        <a:lstStyle/>
        <a:p>
          <a:endParaRPr lang="en-US"/>
        </a:p>
      </dgm:t>
    </dgm:pt>
    <dgm:pt modelId="{4A3D43B3-0751-49AA-92EF-0EA4B50693C5}" type="sibTrans" cxnId="{8F294186-64C1-419C-AB67-96EBD531A5EC}">
      <dgm:prSet/>
      <dgm:spPr/>
      <dgm:t>
        <a:bodyPr/>
        <a:lstStyle/>
        <a:p>
          <a:endParaRPr lang="en-US"/>
        </a:p>
      </dgm:t>
    </dgm:pt>
    <dgm:pt modelId="{C08B93A6-2956-4AF2-AD28-71481322077B}">
      <dgm:prSet/>
      <dgm:spPr/>
      <dgm:t>
        <a:bodyPr/>
        <a:lstStyle/>
        <a:p>
          <a:r>
            <a:rPr lang="en-US" dirty="0"/>
            <a:t>Grants</a:t>
          </a:r>
        </a:p>
      </dgm:t>
    </dgm:pt>
    <dgm:pt modelId="{282B5F93-B335-4251-9110-60A7FCB49ABD}" type="parTrans" cxnId="{E7F1E3A4-3B32-4E12-85D6-B7F294E3001E}">
      <dgm:prSet/>
      <dgm:spPr/>
      <dgm:t>
        <a:bodyPr/>
        <a:lstStyle/>
        <a:p>
          <a:endParaRPr lang="en-US"/>
        </a:p>
      </dgm:t>
    </dgm:pt>
    <dgm:pt modelId="{8E8E98CA-192D-4CA9-BBCB-A83B9C93C668}" type="sibTrans" cxnId="{E7F1E3A4-3B32-4E12-85D6-B7F294E3001E}">
      <dgm:prSet/>
      <dgm:spPr/>
      <dgm:t>
        <a:bodyPr/>
        <a:lstStyle/>
        <a:p>
          <a:endParaRPr lang="en-US"/>
        </a:p>
      </dgm:t>
    </dgm:pt>
    <dgm:pt modelId="{517EE886-D3BA-49EA-A99B-16CE3BE52F94}">
      <dgm:prSet/>
      <dgm:spPr/>
      <dgm:t>
        <a:bodyPr/>
        <a:lstStyle/>
        <a:p>
          <a:r>
            <a:rPr lang="en-US" dirty="0"/>
            <a:t>Publications</a:t>
          </a:r>
        </a:p>
      </dgm:t>
    </dgm:pt>
    <dgm:pt modelId="{B6ECF074-E106-4E8B-9BD7-8AFE782A19E2}" type="parTrans" cxnId="{21E72D77-CE72-401B-A0D8-E23723584FFD}">
      <dgm:prSet/>
      <dgm:spPr/>
      <dgm:t>
        <a:bodyPr/>
        <a:lstStyle/>
        <a:p>
          <a:endParaRPr lang="en-US"/>
        </a:p>
      </dgm:t>
    </dgm:pt>
    <dgm:pt modelId="{D4246623-3D5E-4BE0-B6CE-5E45BBDF0AEF}" type="sibTrans" cxnId="{21E72D77-CE72-401B-A0D8-E23723584FFD}">
      <dgm:prSet/>
      <dgm:spPr/>
      <dgm:t>
        <a:bodyPr/>
        <a:lstStyle/>
        <a:p>
          <a:endParaRPr lang="en-US"/>
        </a:p>
      </dgm:t>
    </dgm:pt>
    <dgm:pt modelId="{58A7C7D9-6133-484B-8D51-61221C784B87}">
      <dgm:prSet/>
      <dgm:spPr/>
      <dgm:t>
        <a:bodyPr/>
        <a:lstStyle/>
        <a:p>
          <a:r>
            <a:rPr lang="en-US" dirty="0"/>
            <a:t>Presentations</a:t>
          </a:r>
        </a:p>
      </dgm:t>
    </dgm:pt>
    <dgm:pt modelId="{BE4F751C-EF31-431E-9632-49D80C4595E1}" type="parTrans" cxnId="{8B3A33DF-E48D-4C26-B223-E3A8E1084350}">
      <dgm:prSet/>
      <dgm:spPr/>
      <dgm:t>
        <a:bodyPr/>
        <a:lstStyle/>
        <a:p>
          <a:endParaRPr lang="en-US"/>
        </a:p>
      </dgm:t>
    </dgm:pt>
    <dgm:pt modelId="{56906A81-4FAD-4FBD-875D-0E5A9ED75C43}" type="sibTrans" cxnId="{8B3A33DF-E48D-4C26-B223-E3A8E1084350}">
      <dgm:prSet/>
      <dgm:spPr/>
      <dgm:t>
        <a:bodyPr/>
        <a:lstStyle/>
        <a:p>
          <a:endParaRPr lang="en-US"/>
        </a:p>
      </dgm:t>
    </dgm:pt>
    <dgm:pt modelId="{9E74B310-8B70-4EF0-9CE9-FC3CDEB0F6DC}">
      <dgm:prSet/>
      <dgm:spPr/>
      <dgm:t>
        <a:bodyPr/>
        <a:lstStyle/>
        <a:p>
          <a:r>
            <a:rPr lang="en-US" dirty="0"/>
            <a:t>Leveraging Postdoctoral Experience</a:t>
          </a:r>
        </a:p>
      </dgm:t>
    </dgm:pt>
    <dgm:pt modelId="{E704F90F-BD4C-4747-9BE8-CB8F2C1A9572}" type="parTrans" cxnId="{B38D2262-7DCB-4177-B685-3039F19AF308}">
      <dgm:prSet/>
      <dgm:spPr/>
      <dgm:t>
        <a:bodyPr/>
        <a:lstStyle/>
        <a:p>
          <a:endParaRPr lang="en-US"/>
        </a:p>
      </dgm:t>
    </dgm:pt>
    <dgm:pt modelId="{E434F6F5-4D8D-4E15-8491-B997B6E83526}" type="sibTrans" cxnId="{B38D2262-7DCB-4177-B685-3039F19AF308}">
      <dgm:prSet/>
      <dgm:spPr/>
      <dgm:t>
        <a:bodyPr/>
        <a:lstStyle/>
        <a:p>
          <a:endParaRPr lang="en-US"/>
        </a:p>
      </dgm:t>
    </dgm:pt>
    <dgm:pt modelId="{0785CFDA-DD1C-214C-AE8C-F49FB0FF70C6}">
      <dgm:prSet/>
      <dgm:spPr/>
      <dgm:t>
        <a:bodyPr/>
        <a:lstStyle/>
        <a:p>
          <a:r>
            <a:rPr lang="en-US" dirty="0"/>
            <a:t>Teaching</a:t>
          </a:r>
        </a:p>
      </dgm:t>
    </dgm:pt>
    <dgm:pt modelId="{AD8B0A70-1197-DB46-AC32-25141BE4BC57}" type="parTrans" cxnId="{1085F7A7-D3AA-8B4C-9DBA-74D0A4C8C135}">
      <dgm:prSet/>
      <dgm:spPr/>
      <dgm:t>
        <a:bodyPr/>
        <a:lstStyle/>
        <a:p>
          <a:endParaRPr lang="en-US"/>
        </a:p>
      </dgm:t>
    </dgm:pt>
    <dgm:pt modelId="{F9659A5E-29F2-0F4A-92BC-56F8126C2C91}" type="sibTrans" cxnId="{1085F7A7-D3AA-8B4C-9DBA-74D0A4C8C135}">
      <dgm:prSet/>
      <dgm:spPr/>
      <dgm:t>
        <a:bodyPr/>
        <a:lstStyle/>
        <a:p>
          <a:endParaRPr lang="en-US"/>
        </a:p>
      </dgm:t>
    </dgm:pt>
    <dgm:pt modelId="{DD6C95C8-68F3-1645-912F-5A43CC0A0D79}">
      <dgm:prSet/>
      <dgm:spPr/>
      <dgm:t>
        <a:bodyPr/>
        <a:lstStyle/>
        <a:p>
          <a:r>
            <a:rPr lang="en-US" dirty="0"/>
            <a:t>Networking and Collaborators</a:t>
          </a:r>
        </a:p>
      </dgm:t>
    </dgm:pt>
    <dgm:pt modelId="{265EECE3-9521-064D-8309-BF9AD96569D0}" type="parTrans" cxnId="{59A24CB0-8C8B-0447-9D56-E83324BF905F}">
      <dgm:prSet/>
      <dgm:spPr/>
      <dgm:t>
        <a:bodyPr/>
        <a:lstStyle/>
        <a:p>
          <a:endParaRPr lang="en-US"/>
        </a:p>
      </dgm:t>
    </dgm:pt>
    <dgm:pt modelId="{328F2253-56E6-FA43-8A77-EAC954A9F9E0}" type="sibTrans" cxnId="{59A24CB0-8C8B-0447-9D56-E83324BF905F}">
      <dgm:prSet/>
      <dgm:spPr/>
      <dgm:t>
        <a:bodyPr/>
        <a:lstStyle/>
        <a:p>
          <a:endParaRPr lang="en-US"/>
        </a:p>
      </dgm:t>
    </dgm:pt>
    <dgm:pt modelId="{D4A000F9-BC02-8244-AC80-7F5043E6094F}">
      <dgm:prSet/>
      <dgm:spPr/>
      <dgm:t>
        <a:bodyPr/>
        <a:lstStyle/>
        <a:p>
          <a:r>
            <a:rPr lang="en-US" dirty="0"/>
            <a:t>Building professional relationships</a:t>
          </a:r>
        </a:p>
      </dgm:t>
    </dgm:pt>
    <dgm:pt modelId="{61EB67A0-DB4B-544C-8684-1D81C262134F}" type="parTrans" cxnId="{945C2E7F-2739-694B-B4AE-0199FE5C3E9F}">
      <dgm:prSet/>
      <dgm:spPr/>
      <dgm:t>
        <a:bodyPr/>
        <a:lstStyle/>
        <a:p>
          <a:endParaRPr lang="en-US"/>
        </a:p>
      </dgm:t>
    </dgm:pt>
    <dgm:pt modelId="{D532B403-90D8-9D4F-8EDE-D12BEA072FA5}" type="sibTrans" cxnId="{945C2E7F-2739-694B-B4AE-0199FE5C3E9F}">
      <dgm:prSet/>
      <dgm:spPr/>
      <dgm:t>
        <a:bodyPr/>
        <a:lstStyle/>
        <a:p>
          <a:endParaRPr lang="en-US"/>
        </a:p>
      </dgm:t>
    </dgm:pt>
    <dgm:pt modelId="{879F4828-99E7-478E-9AFB-A5B923B8DB43}" type="pres">
      <dgm:prSet presAssocID="{0803D686-11F2-4C27-8BE0-BCE2DEB90B2F}" presName="linear" presStyleCnt="0">
        <dgm:presLayoutVars>
          <dgm:animLvl val="lvl"/>
          <dgm:resizeHandles val="exact"/>
        </dgm:presLayoutVars>
      </dgm:prSet>
      <dgm:spPr/>
    </dgm:pt>
    <dgm:pt modelId="{E1D88044-C66A-425E-9AAE-7E3B850EFED9}" type="pres">
      <dgm:prSet presAssocID="{D50449FD-DE79-4DAD-BF65-2E52C94328B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5236B71-083E-4EF5-9886-A48CF9DF4D78}" type="pres">
      <dgm:prSet presAssocID="{4A3D43B3-0751-49AA-92EF-0EA4B50693C5}" presName="spacer" presStyleCnt="0"/>
      <dgm:spPr/>
    </dgm:pt>
    <dgm:pt modelId="{5B2A01CE-C627-46D5-95B4-D23EFC5DF544}" type="pres">
      <dgm:prSet presAssocID="{C08B93A6-2956-4AF2-AD28-71481322077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FE1F7B9-80C7-4DA6-8876-9C75F075ACCC}" type="pres">
      <dgm:prSet presAssocID="{8E8E98CA-192D-4CA9-BBCB-A83B9C93C668}" presName="spacer" presStyleCnt="0"/>
      <dgm:spPr/>
    </dgm:pt>
    <dgm:pt modelId="{68DFF96B-6F4C-4EB4-B2AE-4FB8646371A5}" type="pres">
      <dgm:prSet presAssocID="{517EE886-D3BA-49EA-A99B-16CE3BE52F9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A40F771-3F5A-441A-984D-0ABBD0156AB3}" type="pres">
      <dgm:prSet presAssocID="{D4246623-3D5E-4BE0-B6CE-5E45BBDF0AEF}" presName="spacer" presStyleCnt="0"/>
      <dgm:spPr/>
    </dgm:pt>
    <dgm:pt modelId="{A80CF446-A33A-476F-8B15-89E6F3635E96}" type="pres">
      <dgm:prSet presAssocID="{58A7C7D9-6133-484B-8D51-61221C784B8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D8D1687-1AF6-4123-B62D-4E699ED9FC4B}" type="pres">
      <dgm:prSet presAssocID="{56906A81-4FAD-4FBD-875D-0E5A9ED75C43}" presName="spacer" presStyleCnt="0"/>
      <dgm:spPr/>
    </dgm:pt>
    <dgm:pt modelId="{14F3C818-28BF-4605-91CE-15D63823FF2E}" type="pres">
      <dgm:prSet presAssocID="{9E74B310-8B70-4EF0-9CE9-FC3CDEB0F6D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633EFFE-7CCA-5548-9403-6C19911B3609}" type="pres">
      <dgm:prSet presAssocID="{E434F6F5-4D8D-4E15-8491-B997B6E83526}" presName="spacer" presStyleCnt="0"/>
      <dgm:spPr/>
    </dgm:pt>
    <dgm:pt modelId="{DC3E3A04-DEB3-4B4A-A44B-14887CE509CF}" type="pres">
      <dgm:prSet presAssocID="{0785CFDA-DD1C-214C-AE8C-F49FB0FF70C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5086261-CF51-9941-8CED-D10DAA8C495C}" type="pres">
      <dgm:prSet presAssocID="{F9659A5E-29F2-0F4A-92BC-56F8126C2C91}" presName="spacer" presStyleCnt="0"/>
      <dgm:spPr/>
    </dgm:pt>
    <dgm:pt modelId="{67E120F8-50B1-034E-8A79-A627DB92614B}" type="pres">
      <dgm:prSet presAssocID="{D4A000F9-BC02-8244-AC80-7F5043E6094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A9C0B46-2311-2449-8673-05CE45CA30A5}" type="pres">
      <dgm:prSet presAssocID="{D532B403-90D8-9D4F-8EDE-D12BEA072FA5}" presName="spacer" presStyleCnt="0"/>
      <dgm:spPr/>
    </dgm:pt>
    <dgm:pt modelId="{5B671128-A8A9-6B47-A6AC-27686328692C}" type="pres">
      <dgm:prSet presAssocID="{DD6C95C8-68F3-1645-912F-5A43CC0A0D7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191B620-BF0A-9241-BBD6-7EDA6E064C71}" type="presOf" srcId="{0785CFDA-DD1C-214C-AE8C-F49FB0FF70C6}" destId="{DC3E3A04-DEB3-4B4A-A44B-14887CE509CF}" srcOrd="0" destOrd="0" presId="urn:microsoft.com/office/officeart/2005/8/layout/vList2"/>
    <dgm:cxn modelId="{08D34037-6DAC-F447-8D7A-A5DCAE55ADDF}" type="presOf" srcId="{DD6C95C8-68F3-1645-912F-5A43CC0A0D79}" destId="{5B671128-A8A9-6B47-A6AC-27686328692C}" srcOrd="0" destOrd="0" presId="urn:microsoft.com/office/officeart/2005/8/layout/vList2"/>
    <dgm:cxn modelId="{B38D2262-7DCB-4177-B685-3039F19AF308}" srcId="{0803D686-11F2-4C27-8BE0-BCE2DEB90B2F}" destId="{9E74B310-8B70-4EF0-9CE9-FC3CDEB0F6DC}" srcOrd="4" destOrd="0" parTransId="{E704F90F-BD4C-4747-9BE8-CB8F2C1A9572}" sibTransId="{E434F6F5-4D8D-4E15-8491-B997B6E83526}"/>
    <dgm:cxn modelId="{96F28E66-CF5A-4EF8-A384-F28C2CA52A2F}" type="presOf" srcId="{517EE886-D3BA-49EA-A99B-16CE3BE52F94}" destId="{68DFF96B-6F4C-4EB4-B2AE-4FB8646371A5}" srcOrd="0" destOrd="0" presId="urn:microsoft.com/office/officeart/2005/8/layout/vList2"/>
    <dgm:cxn modelId="{87329170-CA38-43B5-97B1-5478CC7E7A63}" type="presOf" srcId="{58A7C7D9-6133-484B-8D51-61221C784B87}" destId="{A80CF446-A33A-476F-8B15-89E6F3635E96}" srcOrd="0" destOrd="0" presId="urn:microsoft.com/office/officeart/2005/8/layout/vList2"/>
    <dgm:cxn modelId="{21E72D77-CE72-401B-A0D8-E23723584FFD}" srcId="{0803D686-11F2-4C27-8BE0-BCE2DEB90B2F}" destId="{517EE886-D3BA-49EA-A99B-16CE3BE52F94}" srcOrd="2" destOrd="0" parTransId="{B6ECF074-E106-4E8B-9BD7-8AFE782A19E2}" sibTransId="{D4246623-3D5E-4BE0-B6CE-5E45BBDF0AEF}"/>
    <dgm:cxn modelId="{A58CEF78-5A8C-4C95-8C72-EB611F35FCE5}" type="presOf" srcId="{D50449FD-DE79-4DAD-BF65-2E52C94328B2}" destId="{E1D88044-C66A-425E-9AAE-7E3B850EFED9}" srcOrd="0" destOrd="0" presId="urn:microsoft.com/office/officeart/2005/8/layout/vList2"/>
    <dgm:cxn modelId="{945C2E7F-2739-694B-B4AE-0199FE5C3E9F}" srcId="{0803D686-11F2-4C27-8BE0-BCE2DEB90B2F}" destId="{D4A000F9-BC02-8244-AC80-7F5043E6094F}" srcOrd="6" destOrd="0" parTransId="{61EB67A0-DB4B-544C-8684-1D81C262134F}" sibTransId="{D532B403-90D8-9D4F-8EDE-D12BEA072FA5}"/>
    <dgm:cxn modelId="{8F294186-64C1-419C-AB67-96EBD531A5EC}" srcId="{0803D686-11F2-4C27-8BE0-BCE2DEB90B2F}" destId="{D50449FD-DE79-4DAD-BF65-2E52C94328B2}" srcOrd="0" destOrd="0" parTransId="{CF500389-51B6-42B6-8651-00549CAA4912}" sibTransId="{4A3D43B3-0751-49AA-92EF-0EA4B50693C5}"/>
    <dgm:cxn modelId="{E7F1E3A4-3B32-4E12-85D6-B7F294E3001E}" srcId="{0803D686-11F2-4C27-8BE0-BCE2DEB90B2F}" destId="{C08B93A6-2956-4AF2-AD28-71481322077B}" srcOrd="1" destOrd="0" parTransId="{282B5F93-B335-4251-9110-60A7FCB49ABD}" sibTransId="{8E8E98CA-192D-4CA9-BBCB-A83B9C93C668}"/>
    <dgm:cxn modelId="{1085F7A7-D3AA-8B4C-9DBA-74D0A4C8C135}" srcId="{0803D686-11F2-4C27-8BE0-BCE2DEB90B2F}" destId="{0785CFDA-DD1C-214C-AE8C-F49FB0FF70C6}" srcOrd="5" destOrd="0" parTransId="{AD8B0A70-1197-DB46-AC32-25141BE4BC57}" sibTransId="{F9659A5E-29F2-0F4A-92BC-56F8126C2C91}"/>
    <dgm:cxn modelId="{FA6C68A8-7011-43F2-B497-7AC58754283B}" type="presOf" srcId="{9E74B310-8B70-4EF0-9CE9-FC3CDEB0F6DC}" destId="{14F3C818-28BF-4605-91CE-15D63823FF2E}" srcOrd="0" destOrd="0" presId="urn:microsoft.com/office/officeart/2005/8/layout/vList2"/>
    <dgm:cxn modelId="{59A24CB0-8C8B-0447-9D56-E83324BF905F}" srcId="{0803D686-11F2-4C27-8BE0-BCE2DEB90B2F}" destId="{DD6C95C8-68F3-1645-912F-5A43CC0A0D79}" srcOrd="7" destOrd="0" parTransId="{265EECE3-9521-064D-8309-BF9AD96569D0}" sibTransId="{328F2253-56E6-FA43-8A77-EAC954A9F9E0}"/>
    <dgm:cxn modelId="{712BF2BD-34EE-499D-8777-04F66AA9222C}" type="presOf" srcId="{C08B93A6-2956-4AF2-AD28-71481322077B}" destId="{5B2A01CE-C627-46D5-95B4-D23EFC5DF544}" srcOrd="0" destOrd="0" presId="urn:microsoft.com/office/officeart/2005/8/layout/vList2"/>
    <dgm:cxn modelId="{F1541DD1-E0E9-C848-A063-D4C8BD028771}" type="presOf" srcId="{D4A000F9-BC02-8244-AC80-7F5043E6094F}" destId="{67E120F8-50B1-034E-8A79-A627DB92614B}" srcOrd="0" destOrd="0" presId="urn:microsoft.com/office/officeart/2005/8/layout/vList2"/>
    <dgm:cxn modelId="{8FDCE6DD-C4BA-4BB4-96FA-EAE96A04A54B}" type="presOf" srcId="{0803D686-11F2-4C27-8BE0-BCE2DEB90B2F}" destId="{879F4828-99E7-478E-9AFB-A5B923B8DB43}" srcOrd="0" destOrd="0" presId="urn:microsoft.com/office/officeart/2005/8/layout/vList2"/>
    <dgm:cxn modelId="{8B3A33DF-E48D-4C26-B223-E3A8E1084350}" srcId="{0803D686-11F2-4C27-8BE0-BCE2DEB90B2F}" destId="{58A7C7D9-6133-484B-8D51-61221C784B87}" srcOrd="3" destOrd="0" parTransId="{BE4F751C-EF31-431E-9632-49D80C4595E1}" sibTransId="{56906A81-4FAD-4FBD-875D-0E5A9ED75C43}"/>
    <dgm:cxn modelId="{E1BB61AF-FD3D-41F6-8002-4F6FF1AF0E1E}" type="presParOf" srcId="{879F4828-99E7-478E-9AFB-A5B923B8DB43}" destId="{E1D88044-C66A-425E-9AAE-7E3B850EFED9}" srcOrd="0" destOrd="0" presId="urn:microsoft.com/office/officeart/2005/8/layout/vList2"/>
    <dgm:cxn modelId="{A68A13A8-C648-4FBC-BA9D-BC3DE20FDF0F}" type="presParOf" srcId="{879F4828-99E7-478E-9AFB-A5B923B8DB43}" destId="{85236B71-083E-4EF5-9886-A48CF9DF4D78}" srcOrd="1" destOrd="0" presId="urn:microsoft.com/office/officeart/2005/8/layout/vList2"/>
    <dgm:cxn modelId="{18E159AD-CDC5-4E4B-A4CD-8ACCE45DAFE1}" type="presParOf" srcId="{879F4828-99E7-478E-9AFB-A5B923B8DB43}" destId="{5B2A01CE-C627-46D5-95B4-D23EFC5DF544}" srcOrd="2" destOrd="0" presId="urn:microsoft.com/office/officeart/2005/8/layout/vList2"/>
    <dgm:cxn modelId="{F643153E-5939-433D-9BAE-A39B5DDDD091}" type="presParOf" srcId="{879F4828-99E7-478E-9AFB-A5B923B8DB43}" destId="{5FE1F7B9-80C7-4DA6-8876-9C75F075ACCC}" srcOrd="3" destOrd="0" presId="urn:microsoft.com/office/officeart/2005/8/layout/vList2"/>
    <dgm:cxn modelId="{FE0DE81E-F8CC-4816-B4F3-D213E1DB57B4}" type="presParOf" srcId="{879F4828-99E7-478E-9AFB-A5B923B8DB43}" destId="{68DFF96B-6F4C-4EB4-B2AE-4FB8646371A5}" srcOrd="4" destOrd="0" presId="urn:microsoft.com/office/officeart/2005/8/layout/vList2"/>
    <dgm:cxn modelId="{02CA3699-E8CF-427D-81B3-3D4D9B197002}" type="presParOf" srcId="{879F4828-99E7-478E-9AFB-A5B923B8DB43}" destId="{EA40F771-3F5A-441A-984D-0ABBD0156AB3}" srcOrd="5" destOrd="0" presId="urn:microsoft.com/office/officeart/2005/8/layout/vList2"/>
    <dgm:cxn modelId="{D2FC1C68-01B9-4644-8327-2ED21C6BA4B3}" type="presParOf" srcId="{879F4828-99E7-478E-9AFB-A5B923B8DB43}" destId="{A80CF446-A33A-476F-8B15-89E6F3635E96}" srcOrd="6" destOrd="0" presId="urn:microsoft.com/office/officeart/2005/8/layout/vList2"/>
    <dgm:cxn modelId="{1DE6AE78-0382-44B5-8AE9-1D545FE9576D}" type="presParOf" srcId="{879F4828-99E7-478E-9AFB-A5B923B8DB43}" destId="{7D8D1687-1AF6-4123-B62D-4E699ED9FC4B}" srcOrd="7" destOrd="0" presId="urn:microsoft.com/office/officeart/2005/8/layout/vList2"/>
    <dgm:cxn modelId="{CFD2AB05-243F-42A4-AC5A-966E7E652DAE}" type="presParOf" srcId="{879F4828-99E7-478E-9AFB-A5B923B8DB43}" destId="{14F3C818-28BF-4605-91CE-15D63823FF2E}" srcOrd="8" destOrd="0" presId="urn:microsoft.com/office/officeart/2005/8/layout/vList2"/>
    <dgm:cxn modelId="{A29509C4-BDC2-0141-95A6-065A7CABE519}" type="presParOf" srcId="{879F4828-99E7-478E-9AFB-A5B923B8DB43}" destId="{3633EFFE-7CCA-5548-9403-6C19911B3609}" srcOrd="9" destOrd="0" presId="urn:microsoft.com/office/officeart/2005/8/layout/vList2"/>
    <dgm:cxn modelId="{B4C97373-A503-5944-A0DF-8307903DCBAD}" type="presParOf" srcId="{879F4828-99E7-478E-9AFB-A5B923B8DB43}" destId="{DC3E3A04-DEB3-4B4A-A44B-14887CE509CF}" srcOrd="10" destOrd="0" presId="urn:microsoft.com/office/officeart/2005/8/layout/vList2"/>
    <dgm:cxn modelId="{8FAB8D61-FED0-CB45-A959-0544B578E010}" type="presParOf" srcId="{879F4828-99E7-478E-9AFB-A5B923B8DB43}" destId="{C5086261-CF51-9941-8CED-D10DAA8C495C}" srcOrd="11" destOrd="0" presId="urn:microsoft.com/office/officeart/2005/8/layout/vList2"/>
    <dgm:cxn modelId="{C19F503F-7A34-9D4D-A3AF-8C938C400A36}" type="presParOf" srcId="{879F4828-99E7-478E-9AFB-A5B923B8DB43}" destId="{67E120F8-50B1-034E-8A79-A627DB92614B}" srcOrd="12" destOrd="0" presId="urn:microsoft.com/office/officeart/2005/8/layout/vList2"/>
    <dgm:cxn modelId="{30309062-59E6-5B4F-A3C0-70D0335A1E39}" type="presParOf" srcId="{879F4828-99E7-478E-9AFB-A5B923B8DB43}" destId="{6A9C0B46-2311-2449-8673-05CE45CA30A5}" srcOrd="13" destOrd="0" presId="urn:microsoft.com/office/officeart/2005/8/layout/vList2"/>
    <dgm:cxn modelId="{BD0AF859-53B6-FF4F-AFDA-476EBD7C003E}" type="presParOf" srcId="{879F4828-99E7-478E-9AFB-A5B923B8DB43}" destId="{5B671128-A8A9-6B47-A6AC-27686328692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321B3-4A87-CB4B-8EB4-DB3BC8C91275}">
      <dsp:nvSpPr>
        <dsp:cNvPr id="0" name=""/>
        <dsp:cNvSpPr/>
      </dsp:nvSpPr>
      <dsp:spPr>
        <a:xfrm>
          <a:off x="299306" y="235"/>
          <a:ext cx="5777744" cy="1092761"/>
        </a:xfrm>
        <a:prstGeom prst="roundRect">
          <a:avLst/>
        </a:prstGeom>
        <a:solidFill>
          <a:srgbClr val="57C2E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Obtaining faculty positions</a:t>
          </a:r>
        </a:p>
      </dsp:txBody>
      <dsp:txXfrm>
        <a:off x="352650" y="53579"/>
        <a:ext cx="5671056" cy="986073"/>
      </dsp:txXfrm>
    </dsp:sp>
    <dsp:sp modelId="{0AFF4A46-7917-0343-8DAA-9633B56F9399}">
      <dsp:nvSpPr>
        <dsp:cNvPr id="0" name=""/>
        <dsp:cNvSpPr/>
      </dsp:nvSpPr>
      <dsp:spPr>
        <a:xfrm>
          <a:off x="299306" y="1138450"/>
          <a:ext cx="5777744" cy="1092761"/>
        </a:xfrm>
        <a:prstGeom prst="roundRect">
          <a:avLst/>
        </a:prstGeom>
        <a:solidFill>
          <a:srgbClr val="57C2E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entury Gothic"/>
            </a:rPr>
            <a:t>Roles and Responsibilities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52650" y="1191794"/>
        <a:ext cx="5671056" cy="986073"/>
      </dsp:txXfrm>
    </dsp:sp>
    <dsp:sp modelId="{F801233C-E7BF-ED42-A1FF-173FC0DF815A}">
      <dsp:nvSpPr>
        <dsp:cNvPr id="0" name=""/>
        <dsp:cNvSpPr/>
      </dsp:nvSpPr>
      <dsp:spPr>
        <a:xfrm>
          <a:off x="299306" y="2276664"/>
          <a:ext cx="5777744" cy="1092761"/>
        </a:xfrm>
        <a:prstGeom prst="roundRect">
          <a:avLst/>
        </a:prstGeom>
        <a:solidFill>
          <a:srgbClr val="57C2E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entury Gothic"/>
            </a:rPr>
            <a:t>Tenure &amp; Faculty Success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52650" y="2330008"/>
        <a:ext cx="5671056" cy="986073"/>
      </dsp:txXfrm>
    </dsp:sp>
    <dsp:sp modelId="{2CDFA698-32A2-144E-BBDD-42D3D3739AF3}">
      <dsp:nvSpPr>
        <dsp:cNvPr id="0" name=""/>
        <dsp:cNvSpPr/>
      </dsp:nvSpPr>
      <dsp:spPr>
        <a:xfrm>
          <a:off x="299306" y="3414879"/>
          <a:ext cx="5777744" cy="1092761"/>
        </a:xfrm>
        <a:prstGeom prst="roundRect">
          <a:avLst/>
        </a:prstGeom>
        <a:solidFill>
          <a:srgbClr val="57C2E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entury Gothic"/>
            </a:rPr>
            <a:t>Salary &amp; Start-up Package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52650" y="3468223"/>
        <a:ext cx="5671056" cy="986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88044-C66A-425E-9AAE-7E3B850EFED9}">
      <dsp:nvSpPr>
        <dsp:cNvPr id="0" name=""/>
        <dsp:cNvSpPr/>
      </dsp:nvSpPr>
      <dsp:spPr>
        <a:xfrm>
          <a:off x="0" y="21883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Research Experience</a:t>
          </a:r>
        </a:p>
      </dsp:txBody>
      <dsp:txXfrm>
        <a:off x="25759" y="47642"/>
        <a:ext cx="7321907" cy="476152"/>
      </dsp:txXfrm>
    </dsp:sp>
    <dsp:sp modelId="{5B2A01CE-C627-46D5-95B4-D23EFC5DF544}">
      <dsp:nvSpPr>
        <dsp:cNvPr id="0" name=""/>
        <dsp:cNvSpPr/>
      </dsp:nvSpPr>
      <dsp:spPr>
        <a:xfrm>
          <a:off x="0" y="612913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Grants</a:t>
          </a:r>
        </a:p>
      </dsp:txBody>
      <dsp:txXfrm>
        <a:off x="25759" y="638672"/>
        <a:ext cx="7321907" cy="476152"/>
      </dsp:txXfrm>
    </dsp:sp>
    <dsp:sp modelId="{68DFF96B-6F4C-4EB4-B2AE-4FB8646371A5}">
      <dsp:nvSpPr>
        <dsp:cNvPr id="0" name=""/>
        <dsp:cNvSpPr/>
      </dsp:nvSpPr>
      <dsp:spPr>
        <a:xfrm>
          <a:off x="0" y="1203943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Publications</a:t>
          </a:r>
        </a:p>
      </dsp:txBody>
      <dsp:txXfrm>
        <a:off x="25759" y="1229702"/>
        <a:ext cx="7321907" cy="476152"/>
      </dsp:txXfrm>
    </dsp:sp>
    <dsp:sp modelId="{A80CF446-A33A-476F-8B15-89E6F3635E96}">
      <dsp:nvSpPr>
        <dsp:cNvPr id="0" name=""/>
        <dsp:cNvSpPr/>
      </dsp:nvSpPr>
      <dsp:spPr>
        <a:xfrm>
          <a:off x="0" y="1794973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Presentations</a:t>
          </a:r>
        </a:p>
      </dsp:txBody>
      <dsp:txXfrm>
        <a:off x="25759" y="1820732"/>
        <a:ext cx="7321907" cy="476152"/>
      </dsp:txXfrm>
    </dsp:sp>
    <dsp:sp modelId="{14F3C818-28BF-4605-91CE-15D63823FF2E}">
      <dsp:nvSpPr>
        <dsp:cNvPr id="0" name=""/>
        <dsp:cNvSpPr/>
      </dsp:nvSpPr>
      <dsp:spPr>
        <a:xfrm>
          <a:off x="0" y="2386003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Leveraging Postdoctoral Experience</a:t>
          </a:r>
        </a:p>
      </dsp:txBody>
      <dsp:txXfrm>
        <a:off x="25759" y="2411762"/>
        <a:ext cx="7321907" cy="476152"/>
      </dsp:txXfrm>
    </dsp:sp>
    <dsp:sp modelId="{DC3E3A04-DEB3-4B4A-A44B-14887CE509CF}">
      <dsp:nvSpPr>
        <dsp:cNvPr id="0" name=""/>
        <dsp:cNvSpPr/>
      </dsp:nvSpPr>
      <dsp:spPr>
        <a:xfrm>
          <a:off x="0" y="2977034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Teaching</a:t>
          </a:r>
        </a:p>
      </dsp:txBody>
      <dsp:txXfrm>
        <a:off x="25759" y="3002793"/>
        <a:ext cx="7321907" cy="476152"/>
      </dsp:txXfrm>
    </dsp:sp>
    <dsp:sp modelId="{67E120F8-50B1-034E-8A79-A627DB92614B}">
      <dsp:nvSpPr>
        <dsp:cNvPr id="0" name=""/>
        <dsp:cNvSpPr/>
      </dsp:nvSpPr>
      <dsp:spPr>
        <a:xfrm>
          <a:off x="0" y="3568064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Building professional relationships</a:t>
          </a:r>
        </a:p>
      </dsp:txBody>
      <dsp:txXfrm>
        <a:off x="25759" y="3593823"/>
        <a:ext cx="7321907" cy="476152"/>
      </dsp:txXfrm>
    </dsp:sp>
    <dsp:sp modelId="{5B671128-A8A9-6B47-A6AC-27686328692C}">
      <dsp:nvSpPr>
        <dsp:cNvPr id="0" name=""/>
        <dsp:cNvSpPr/>
      </dsp:nvSpPr>
      <dsp:spPr>
        <a:xfrm>
          <a:off x="0" y="4159094"/>
          <a:ext cx="737342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Networking and Collaborators</a:t>
          </a:r>
        </a:p>
      </dsp:txBody>
      <dsp:txXfrm>
        <a:off x="25759" y="4184853"/>
        <a:ext cx="7321907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241B-8E67-4A13-A093-478F35C7307C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D227-FA3A-4CD4-8F06-9B646F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969B-F016-40CE-99CF-DFD791E60418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0B0E-7423-4679-BEC3-E07D28DC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E0B0E-7423-4679-BEC3-E07D28DC8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87A6D-3C0C-684C-AE9D-80D4AE458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E0B0E-7423-4679-BEC3-E07D28DC8F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87A6D-3C0C-684C-AE9D-80D4AE4584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049611" y="4673600"/>
            <a:ext cx="8155089" cy="218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050393" y="0"/>
            <a:ext cx="8154307" cy="4711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57" y="2157250"/>
            <a:ext cx="7126013" cy="2143864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59936" cy="6858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0058" y="5136641"/>
            <a:ext cx="7126012" cy="11498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534400" y="764868"/>
            <a:ext cx="3098800" cy="430926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054348" y="4711700"/>
            <a:ext cx="8132064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85114" y="1468315"/>
            <a:ext cx="5645500" cy="4708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5645499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56579" y="1741488"/>
            <a:ext cx="5127625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2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85114" y="1468315"/>
            <a:ext cx="5645500" cy="4708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5645499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56579" y="1741488"/>
            <a:ext cx="5127625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76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with 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25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with 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07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with 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034093" y="-2654"/>
            <a:ext cx="6157906" cy="6861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2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with Title and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59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with Title and Content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25" y="2287034"/>
            <a:ext cx="301752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225" y="941061"/>
            <a:ext cx="5360229" cy="1586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37885" y="2437744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25" y="-87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017409" y="-2654"/>
            <a:ext cx="301752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6"/>
          </p:nvPr>
        </p:nvSpPr>
        <p:spPr>
          <a:xfrm>
            <a:off x="3155405" y="148258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17409" y="2285253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111" y="4574940"/>
            <a:ext cx="301752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017409" y="4573159"/>
            <a:ext cx="301752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3154569" y="4720102"/>
            <a:ext cx="2743200" cy="20116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389225" y="2706995"/>
            <a:ext cx="5359863" cy="3496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64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2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66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621" y="2409059"/>
            <a:ext cx="6862380" cy="230176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132064" y="0"/>
            <a:ext cx="405993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0620" y="5016500"/>
            <a:ext cx="6875080" cy="12827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6921" y="777568"/>
            <a:ext cx="3458779" cy="340032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86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16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201144" cy="3982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3024" y="3982720"/>
            <a:ext cx="7468838" cy="2875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47280" y="3982720"/>
            <a:ext cx="4743253" cy="287528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1573619"/>
            <a:ext cx="10319546" cy="2073348"/>
          </a:xfrm>
        </p:spPr>
        <p:txBody>
          <a:bodyPr anchor="ctr">
            <a:normAutofit/>
          </a:bodyPr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560" y="4426943"/>
            <a:ext cx="6332337" cy="19525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025" y="3971701"/>
            <a:ext cx="1219200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68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27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7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35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528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05378" y="0"/>
            <a:ext cx="608990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535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12318" y="0"/>
            <a:ext cx="60899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6684" y="903890"/>
            <a:ext cx="7502770" cy="5332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69900" y="2722178"/>
            <a:ext cx="3479891" cy="35135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3510085" cy="202247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59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- 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8789" y="0"/>
            <a:ext cx="402535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6" y="365126"/>
            <a:ext cx="3314700" cy="1824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16567" y="0"/>
            <a:ext cx="405993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9739" y="2453054"/>
            <a:ext cx="3314578" cy="37540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8450317" y="2764221"/>
            <a:ext cx="3298771" cy="3469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450317" y="861646"/>
            <a:ext cx="3298771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153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ection - 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081018" y="0"/>
            <a:ext cx="411549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907" y="365126"/>
            <a:ext cx="3314700" cy="1824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23181" y="0"/>
            <a:ext cx="405993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525030" y="2453054"/>
            <a:ext cx="3314578" cy="37540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439616" y="2764221"/>
            <a:ext cx="3298771" cy="3469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39616" y="861646"/>
            <a:ext cx="3298771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0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89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0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967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Widescreen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698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chemeClr val="bg2">
                    <a:lumMod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screen Photo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01144" cy="39921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38777" y="3982720"/>
            <a:ext cx="3871438" cy="28844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27571" y="3996332"/>
            <a:ext cx="396902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16"/>
          <p:cNvSpPr>
            <a:spLocks noGrp="1"/>
          </p:cNvSpPr>
          <p:nvPr>
            <p:ph sz="quarter" idx="19"/>
          </p:nvPr>
        </p:nvSpPr>
        <p:spPr>
          <a:xfrm>
            <a:off x="441325" y="5020235"/>
            <a:ext cx="7484969" cy="1277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8725647" y="4283175"/>
            <a:ext cx="3021210" cy="1780338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/>
          </p:nvPr>
        </p:nvSpPr>
        <p:spPr>
          <a:xfrm>
            <a:off x="439616" y="4257302"/>
            <a:ext cx="7460160" cy="6209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599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94017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651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9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39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5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132064" y="0"/>
            <a:ext cx="4059936" cy="348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46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Sideba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139004" y="0"/>
            <a:ext cx="4059936" cy="3484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39004" y="3478265"/>
            <a:ext cx="4059936" cy="337973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7373425" cy="9713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9615" y="1468315"/>
            <a:ext cx="7373425" cy="470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74075" y="735691"/>
            <a:ext cx="3275013" cy="2478088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32064" y="3462684"/>
            <a:ext cx="4058470" cy="0"/>
          </a:xfrm>
          <a:prstGeom prst="line">
            <a:avLst/>
          </a:prstGeom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1309839" cy="97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615" y="1468315"/>
            <a:ext cx="11309839" cy="47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ownBIG.jpg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954" y="215128"/>
            <a:ext cx="584998" cy="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61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700" r:id="rId10"/>
    <p:sldLayoutId id="2147483666" r:id="rId11"/>
    <p:sldLayoutId id="2147483668" r:id="rId12"/>
    <p:sldLayoutId id="2147483674" r:id="rId13"/>
    <p:sldLayoutId id="2147483675" r:id="rId14"/>
    <p:sldLayoutId id="2147483676" r:id="rId15"/>
    <p:sldLayoutId id="2147483677" r:id="rId16"/>
    <p:sldLayoutId id="2147483659" r:id="rId17"/>
    <p:sldLayoutId id="2147483679" r:id="rId18"/>
    <p:sldLayoutId id="2147483680" r:id="rId19"/>
    <p:sldLayoutId id="2147483681" r:id="rId20"/>
    <p:sldLayoutId id="2147483682" r:id="rId21"/>
    <p:sldLayoutId id="2147483657" r:id="rId22"/>
    <p:sldLayoutId id="2147483687" r:id="rId23"/>
    <p:sldLayoutId id="2147483683" r:id="rId24"/>
    <p:sldLayoutId id="2147483684" r:id="rId25"/>
    <p:sldLayoutId id="2147483685" r:id="rId26"/>
    <p:sldLayoutId id="2147483686" r:id="rId27"/>
    <p:sldLayoutId id="2147483658" r:id="rId28"/>
    <p:sldLayoutId id="2147483665" r:id="rId29"/>
    <p:sldLayoutId id="2147483693" r:id="rId30"/>
    <p:sldLayoutId id="2147483694" r:id="rId31"/>
    <p:sldLayoutId id="2147483698" r:id="rId32"/>
    <p:sldLayoutId id="2147483697" r:id="rId33"/>
    <p:sldLayoutId id="2147483696" r:id="rId34"/>
    <p:sldLayoutId id="2147483695" r:id="rId35"/>
    <p:sldLayoutId id="2147483699" r:id="rId36"/>
    <p:sldLayoutId id="2147483654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eplifequotes/8321127577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bartlet@odu.edu" TargetMode="External"/><Relationship Id="rId2" Type="http://schemas.openxmlformats.org/officeDocument/2006/relationships/hyperlink" Target="mailto:Jbartlet@odu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rinrwhite.com/diy-standing-desk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pixabay.com/en/mac-apple-ipad-home-office-laptop-733178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learning-pn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1056899@N06/575130174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9555-CD01-6460-C45F-C4813103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562" y="2110116"/>
            <a:ext cx="8064476" cy="2143864"/>
          </a:xfrm>
        </p:spPr>
        <p:txBody>
          <a:bodyPr>
            <a:noAutofit/>
          </a:bodyPr>
          <a:lstStyle/>
          <a:p>
            <a:r>
              <a:rPr lang="en-US" sz="4000" dirty="0"/>
              <a:t>Charting Success as a Faculty Member:  Roles, Tenure, Salary, and the Start-up Package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88E324-EA27-A546-BFDB-EBB919EE6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4524" y="6363558"/>
            <a:ext cx="3000338" cy="494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James E. Bartlett, II, Ph.D.</a:t>
            </a:r>
            <a:endParaRPr lang="en-US" sz="1600" b="1" dirty="0">
              <a:cs typeface="Arial"/>
            </a:endParaRPr>
          </a:p>
        </p:txBody>
      </p:sp>
      <p:pic>
        <p:nvPicPr>
          <p:cNvPr id="10" name="Picture Placeholder 9" descr="Glasses on top of a book">
            <a:extLst>
              <a:ext uri="{FF2B5EF4-FFF2-40B4-BE49-F238E27FC236}">
                <a16:creationId xmlns:a16="http://schemas.microsoft.com/office/drawing/2014/main" id="{4C45BB62-6A94-9DA7-634D-2A705ED4F5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0405" r="30405"/>
          <a:stretch/>
        </p:blipFill>
        <p:spPr>
          <a:xfrm>
            <a:off x="-728133" y="0"/>
            <a:ext cx="4781973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2B7F7D1-E7C8-61CC-A9E4-1A339F20355C}"/>
              </a:ext>
            </a:extLst>
          </p:cNvPr>
          <p:cNvSpPr txBox="1">
            <a:spLocks/>
          </p:cNvSpPr>
          <p:nvPr/>
        </p:nvSpPr>
        <p:spPr>
          <a:xfrm>
            <a:off x="7033436" y="6375545"/>
            <a:ext cx="3000338" cy="49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None/>
              <a:defRPr sz="22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/>
                <a:cs typeface="Arial"/>
              </a:rPr>
              <a:t>Michelle E. Bartlett, Ph.D.</a:t>
            </a:r>
            <a:endParaRPr lang="en-US" sz="1200" b="1" dirty="0">
              <a:latin typeface="Century Gothic"/>
              <a:cs typeface="Arial"/>
            </a:endParaRPr>
          </a:p>
        </p:txBody>
      </p:sp>
      <p:pic>
        <p:nvPicPr>
          <p:cNvPr id="1028" name="Picture 4" descr="James Bartlett, II, Ph.D. - Associate Professor of Postsecondary and  Workforce Development - Old Dominion University | LinkedIn">
            <a:extLst>
              <a:ext uri="{FF2B5EF4-FFF2-40B4-BE49-F238E27FC236}">
                <a16:creationId xmlns:a16="http://schemas.microsoft.com/office/drawing/2014/main" id="{D9CB0408-9DA8-B3E4-4334-1BF3D47D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22" y="4898533"/>
            <a:ext cx="1389743" cy="13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tance &amp; Online Education | College of Education">
            <a:extLst>
              <a:ext uri="{FF2B5EF4-FFF2-40B4-BE49-F238E27FC236}">
                <a16:creationId xmlns:a16="http://schemas.microsoft.com/office/drawing/2014/main" id="{E5DAE6E0-92BE-DDA5-93A6-22291D73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83" y="4896680"/>
            <a:ext cx="1389743" cy="13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DU_sig_REV-01.eps">
            <a:extLst>
              <a:ext uri="{FF2B5EF4-FFF2-40B4-BE49-F238E27FC236}">
                <a16:creationId xmlns:a16="http://schemas.microsoft.com/office/drawing/2014/main" id="{83DB4D88-5459-6A49-95E3-A972CB713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322" y="364184"/>
            <a:ext cx="2081050" cy="8748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AAD04C-53EA-FADB-B674-D7E494525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r="-9162"/>
          <a:stretch/>
        </p:blipFill>
        <p:spPr bwMode="auto">
          <a:xfrm>
            <a:off x="10055545" y="4896680"/>
            <a:ext cx="1520625" cy="14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098596B-59AD-7182-E5DD-D29FAC498EB6}"/>
              </a:ext>
            </a:extLst>
          </p:cNvPr>
          <p:cNvSpPr txBox="1">
            <a:spLocks/>
          </p:cNvSpPr>
          <p:nvPr/>
        </p:nvSpPr>
        <p:spPr>
          <a:xfrm>
            <a:off x="9214289" y="6387532"/>
            <a:ext cx="3000338" cy="49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None/>
              <a:defRPr sz="22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/>
                <a:cs typeface="Arial"/>
              </a:rPr>
              <a:t>Gresham </a:t>
            </a:r>
            <a:r>
              <a:rPr lang="en-US" sz="1200" b="1" dirty="0" err="1">
                <a:latin typeface="Arial"/>
                <a:cs typeface="Arial"/>
              </a:rPr>
              <a:t>Collom</a:t>
            </a:r>
            <a:r>
              <a:rPr lang="en-US" sz="1200" b="1" dirty="0">
                <a:latin typeface="Arial"/>
                <a:cs typeface="Arial"/>
              </a:rPr>
              <a:t>, Ph.D.</a:t>
            </a:r>
            <a:endParaRPr lang="en-US" sz="1200" b="1" dirty="0">
              <a:latin typeface="Century Gothic"/>
              <a:cs typeface="Arial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6C13495-3318-4666-2023-9DA585080E5D}"/>
              </a:ext>
            </a:extLst>
          </p:cNvPr>
          <p:cNvSpPr txBox="1">
            <a:spLocks/>
          </p:cNvSpPr>
          <p:nvPr/>
        </p:nvSpPr>
        <p:spPr>
          <a:xfrm>
            <a:off x="4734524" y="6543290"/>
            <a:ext cx="3000338" cy="49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None/>
              <a:defRPr sz="22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/>
                <a:cs typeface="Arial"/>
              </a:rPr>
              <a:t>Old Dominion University</a:t>
            </a:r>
            <a:endParaRPr lang="en-US" sz="1600" b="1" dirty="0">
              <a:cs typeface="Arial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B2A447E-2433-3CBE-965F-009889F9E249}"/>
              </a:ext>
            </a:extLst>
          </p:cNvPr>
          <p:cNvSpPr txBox="1">
            <a:spLocks/>
          </p:cNvSpPr>
          <p:nvPr/>
        </p:nvSpPr>
        <p:spPr>
          <a:xfrm>
            <a:off x="7060725" y="6583475"/>
            <a:ext cx="3000338" cy="49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None/>
              <a:defRPr sz="22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/>
                <a:cs typeface="Arial"/>
              </a:rPr>
              <a:t>Old Dominion University</a:t>
            </a:r>
            <a:endParaRPr lang="en-US" sz="1600" b="1" dirty="0">
              <a:cs typeface="Arial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3CA94D-DDCF-397F-7890-3A9D8CC2C11A}"/>
              </a:ext>
            </a:extLst>
          </p:cNvPr>
          <p:cNvSpPr txBox="1">
            <a:spLocks/>
          </p:cNvSpPr>
          <p:nvPr/>
        </p:nvSpPr>
        <p:spPr>
          <a:xfrm>
            <a:off x="9174565" y="6583475"/>
            <a:ext cx="3000338" cy="49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None/>
              <a:defRPr sz="22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/>
                <a:cs typeface="Arial"/>
              </a:rPr>
              <a:t>University of Minnesota</a:t>
            </a:r>
            <a:endParaRPr lang="en-US" sz="16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0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9"/>
    </mc:Choice>
    <mc:Fallback xmlns="">
      <p:transition spd="slow" advTm="332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433CA7C-4372-5FC3-FFF1-07ED91989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377" b="8377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38083-D64E-C6A8-5963-E82101AD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Academic Career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2BD2-79B1-8EEF-D2D7-7F1A08E5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Setbacks</a:t>
            </a:r>
          </a:p>
          <a:p>
            <a:pPr lvl="1"/>
            <a:r>
              <a:rPr lang="en-US" dirty="0">
                <a:latin typeface="Century Gothic"/>
              </a:rPr>
              <a:t>Reject articles</a:t>
            </a:r>
          </a:p>
          <a:p>
            <a:pPr lvl="1"/>
            <a:r>
              <a:rPr lang="en-US" dirty="0">
                <a:latin typeface="Century Gothic"/>
              </a:rPr>
              <a:t>Rejected grants</a:t>
            </a:r>
          </a:p>
          <a:p>
            <a:pPr lvl="1"/>
            <a:r>
              <a:rPr lang="en-US" dirty="0">
                <a:latin typeface="Century Gothic"/>
              </a:rPr>
              <a:t>Rejected new course ideas</a:t>
            </a:r>
          </a:p>
          <a:p>
            <a:pPr lvl="1"/>
            <a:r>
              <a:rPr lang="en-US" dirty="0">
                <a:latin typeface="Century Gothic"/>
              </a:rPr>
              <a:t>Not getting an administrative position</a:t>
            </a:r>
          </a:p>
          <a:p>
            <a:pPr lvl="1"/>
            <a:r>
              <a:rPr lang="en-US" dirty="0">
                <a:latin typeface="Century Gothic"/>
              </a:rPr>
              <a:t>Budget cuts</a:t>
            </a:r>
          </a:p>
          <a:p>
            <a:r>
              <a:rPr lang="en-US" dirty="0">
                <a:latin typeface="Century Gothic"/>
              </a:rPr>
              <a:t>Adaptivity and Resilience </a:t>
            </a:r>
          </a:p>
          <a:p>
            <a:pPr lvl="1"/>
            <a:r>
              <a:rPr lang="en-US" dirty="0">
                <a:latin typeface="Century Gothic"/>
              </a:rPr>
              <a:t>Coping with academic pressure (reviews)</a:t>
            </a:r>
          </a:p>
          <a:p>
            <a:pPr lvl="1"/>
            <a:r>
              <a:rPr lang="en-US" dirty="0">
                <a:latin typeface="Century Gothic"/>
              </a:rPr>
              <a:t>Develop new research </a:t>
            </a:r>
          </a:p>
          <a:p>
            <a:pPr lvl="1"/>
            <a:r>
              <a:rPr lang="en-US" dirty="0">
                <a:latin typeface="Century Gothic"/>
              </a:rPr>
              <a:t>Develop new courses</a:t>
            </a:r>
          </a:p>
          <a:p>
            <a:pPr lvl="1"/>
            <a:r>
              <a:rPr lang="en-US" dirty="0">
                <a:latin typeface="Century Gothic"/>
              </a:rPr>
              <a:t>Find new organizations and outlets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976F3-B17B-0D80-7245-781D58DB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0037" y="578916"/>
            <a:ext cx="3637870" cy="25542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400" b="1" dirty="0">
                <a:latin typeface="Century Gothic"/>
              </a:rPr>
              <a:t>Rejection and Critical Feedback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7F8F4-A122-8F34-9356-9140E733101A}"/>
              </a:ext>
            </a:extLst>
          </p:cNvPr>
          <p:cNvSpPr txBox="1"/>
          <p:nvPr/>
        </p:nvSpPr>
        <p:spPr>
          <a:xfrm>
            <a:off x="8139004" y="6858000"/>
            <a:ext cx="4059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deeplifequotes/832112757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1688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entury Gothic"/>
              </a:rPr>
              <a:t>Conclusions</a:t>
            </a:r>
            <a:endParaRPr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CA669EB3-5A31-8D02-020B-623F9762F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3" r="-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Conduct a gap analysis </a:t>
            </a:r>
          </a:p>
          <a:p>
            <a:pPr lvl="1"/>
            <a:r>
              <a:rPr lang="en-US" sz="1600" dirty="0"/>
              <a:t>Identify areas to develop</a:t>
            </a:r>
          </a:p>
          <a:p>
            <a:pPr lvl="1"/>
            <a:r>
              <a:rPr lang="en-US" sz="1600" dirty="0"/>
              <a:t>Find a mentor</a:t>
            </a:r>
          </a:p>
          <a:p>
            <a:r>
              <a:rPr lang="en-US" sz="2000" dirty="0">
                <a:latin typeface="Century Gothic"/>
              </a:rPr>
              <a:t>Start looking early</a:t>
            </a:r>
          </a:p>
          <a:p>
            <a:pPr lvl="1"/>
            <a:r>
              <a:rPr lang="en-US" sz="1600" dirty="0">
                <a:latin typeface="Century Gothic"/>
              </a:rPr>
              <a:t>Look broader</a:t>
            </a:r>
          </a:p>
          <a:p>
            <a:pPr lvl="1"/>
            <a:r>
              <a:rPr lang="en-US" sz="1600" dirty="0">
                <a:latin typeface="Century Gothic"/>
              </a:rPr>
              <a:t>Identify types of schools</a:t>
            </a:r>
          </a:p>
          <a:p>
            <a:pPr lvl="1"/>
            <a:r>
              <a:rPr lang="en-US" sz="1600" dirty="0">
                <a:latin typeface="Century Gothic"/>
              </a:rPr>
              <a:t>Practice jobs talks </a:t>
            </a:r>
          </a:p>
          <a:p>
            <a:pPr lvl="1"/>
            <a:r>
              <a:rPr lang="en-US" sz="1600" dirty="0">
                <a:latin typeface="Century Gothic"/>
              </a:rPr>
              <a:t>Have CV reviewed</a:t>
            </a:r>
          </a:p>
          <a:p>
            <a:r>
              <a:rPr lang="en-US" sz="2000" dirty="0">
                <a:latin typeface="Century Gothic"/>
              </a:rPr>
              <a:t>Develop your strategies for success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27DB-924C-346B-701C-CEE435BF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150C6-569A-AE26-8ED1-BA0F43F2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Dr. James Bartlett, II, Ph.D. Associate, Old Dominion University   </a:t>
            </a:r>
            <a:r>
              <a:rPr lang="en-US" dirty="0">
                <a:latin typeface="Century Gothic"/>
                <a:hlinkClick r:id="rId2"/>
              </a:rPr>
              <a:t>Jbartlet@odu.edu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Dr. Michelle Bartlett, Ph.D. Assistant Professor, Old Dominion University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    </a:t>
            </a:r>
            <a:r>
              <a:rPr lang="en-US" dirty="0">
                <a:latin typeface="Century Gothic"/>
                <a:hlinkClick r:id="rId3"/>
              </a:rPr>
              <a:t>Mbartlet@odu.edu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0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5400" dirty="0"/>
              <a:t>Objectives</a:t>
            </a:r>
          </a:p>
        </p:txBody>
      </p:sp>
      <p:pic>
        <p:nvPicPr>
          <p:cNvPr id="4" name="Picture 3" descr="A pen on a spiral notebook&#10;&#10;Description automatically generated">
            <a:extLst>
              <a:ext uri="{FF2B5EF4-FFF2-40B4-BE49-F238E27FC236}">
                <a16:creationId xmlns:a16="http://schemas.microsoft.com/office/drawing/2014/main" id="{5F0DC642-D4FE-2F02-E822-F42DF1A1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4" b="1257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6D38745-42B8-AB52-4676-679E6CAB7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873922"/>
              </p:ext>
            </p:extLst>
          </p:nvPr>
        </p:nvGraphicFramePr>
        <p:xfrm>
          <a:off x="5474174" y="2137975"/>
          <a:ext cx="6376358" cy="450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C1D3-D13E-A0C4-E08B-C23048CF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397" y="360732"/>
            <a:ext cx="5360229" cy="158673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/>
              </a:rPr>
              <a:t>Finding the Job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2A052-A05B-DD4D-CE04-9A0EE416B8A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Research &amp; Teaching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C109-BAC0-D97F-614E-F6AA4355CA32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 Gothic"/>
              </a:rPr>
              <a:t>Ph.D.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D38EA9-B1FB-12BF-BC73-599C5D16768D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 Gothic"/>
              </a:rPr>
              <a:t>Postdoctoral Experiences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64721E-6A4B-AD9B-1656-D7FDE9B8CA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88555" y="1837209"/>
            <a:ext cx="5359863" cy="4348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How to find them</a:t>
            </a:r>
          </a:p>
          <a:p>
            <a:pPr lvl="1"/>
            <a:r>
              <a:rPr lang="en-US" dirty="0">
                <a:latin typeface="Century Gothic"/>
              </a:rPr>
              <a:t>Professional Conferences</a:t>
            </a:r>
          </a:p>
          <a:p>
            <a:pPr lvl="1"/>
            <a:r>
              <a:rPr lang="en-US" dirty="0">
                <a:latin typeface="Century Gothic"/>
              </a:rPr>
              <a:t>Chronicle of Higher Education</a:t>
            </a:r>
          </a:p>
          <a:p>
            <a:pPr lvl="1"/>
            <a:r>
              <a:rPr lang="en-US" dirty="0" err="1">
                <a:latin typeface="Century Gothic"/>
              </a:rPr>
              <a:t>Higheredjobs.com</a:t>
            </a:r>
            <a:endParaRPr lang="en-US" dirty="0">
              <a:latin typeface="Century Gothic"/>
            </a:endParaRPr>
          </a:p>
          <a:p>
            <a:pPr lvl="1"/>
            <a:r>
              <a:rPr lang="en-US" dirty="0">
                <a:latin typeface="Century Gothic"/>
              </a:rPr>
              <a:t>Networking</a:t>
            </a:r>
          </a:p>
          <a:p>
            <a:r>
              <a:rPr lang="en-US" dirty="0">
                <a:latin typeface="Century Gothic"/>
              </a:rPr>
              <a:t>Process</a:t>
            </a:r>
          </a:p>
          <a:p>
            <a:pPr lvl="1"/>
            <a:r>
              <a:rPr lang="en-US" dirty="0">
                <a:latin typeface="Century Gothic"/>
              </a:rPr>
              <a:t>CV, Cover Letter, References</a:t>
            </a:r>
          </a:p>
          <a:p>
            <a:pPr lvl="1"/>
            <a:r>
              <a:rPr lang="en-US" dirty="0">
                <a:latin typeface="Century Gothic"/>
              </a:rPr>
              <a:t>Phone Interview</a:t>
            </a:r>
          </a:p>
          <a:p>
            <a:pPr lvl="1"/>
            <a:r>
              <a:rPr lang="en-US" dirty="0">
                <a:latin typeface="Century Gothic"/>
              </a:rPr>
              <a:t>On-campus interview</a:t>
            </a:r>
          </a:p>
          <a:p>
            <a:pPr lvl="2"/>
            <a:r>
              <a:rPr lang="en-US" dirty="0">
                <a:latin typeface="Century Gothic"/>
              </a:rPr>
              <a:t>Job Talk</a:t>
            </a:r>
          </a:p>
          <a:p>
            <a:pPr lvl="2"/>
            <a:r>
              <a:rPr lang="en-US" dirty="0">
                <a:latin typeface="Century Gothic"/>
              </a:rPr>
              <a:t>Teaching</a:t>
            </a:r>
          </a:p>
          <a:p>
            <a:pPr lvl="1"/>
            <a:r>
              <a:rPr lang="en-US" dirty="0">
                <a:latin typeface="Century Gothic"/>
              </a:rPr>
              <a:t>After the process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C7400A-D46A-6AD1-8694-E454FA48EC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peaker addressing group of females - academic careers stock pictures, royalty-free photos &amp; images">
            <a:extLst>
              <a:ext uri="{FF2B5EF4-FFF2-40B4-BE49-F238E27FC236}">
                <a16:creationId xmlns:a16="http://schemas.microsoft.com/office/drawing/2014/main" id="{FEEEE554-0B18-7005-F571-77553251A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7"/>
          <a:stretch/>
        </p:blipFill>
        <p:spPr bwMode="auto">
          <a:xfrm>
            <a:off x="-411780" y="-4559"/>
            <a:ext cx="3429190" cy="2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cher giving an it class at school to a group of students - academic careers stock pictures, royalty-free photos &amp; images">
            <a:extLst>
              <a:ext uri="{FF2B5EF4-FFF2-40B4-BE49-F238E27FC236}">
                <a16:creationId xmlns:a16="http://schemas.microsoft.com/office/drawing/2014/main" id="{FBDEA07F-D93F-3408-B58F-263F1C05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/>
          <a:stretch/>
        </p:blipFill>
        <p:spPr bwMode="auto">
          <a:xfrm>
            <a:off x="-111" y="4571252"/>
            <a:ext cx="30175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ide to today's academic job market">
            <a:extLst>
              <a:ext uri="{FF2B5EF4-FFF2-40B4-BE49-F238E27FC236}">
                <a16:creationId xmlns:a16="http://schemas.microsoft.com/office/drawing/2014/main" id="{DFFEB6A2-6BB0-69D7-E9E1-97CB7535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09" y="2281567"/>
            <a:ext cx="3017520" cy="22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4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C1D3-D13E-A0C4-E08B-C23048CF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397" y="360732"/>
            <a:ext cx="5360229" cy="158673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/>
              </a:rPr>
              <a:t>Roles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2A052-A05B-DD4D-CE04-9A0EE416B8A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Priorities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C109-BAC0-D97F-614E-F6AA4355CA32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 Gothic"/>
              </a:rPr>
              <a:t>Time Management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D38EA9-B1FB-12BF-BC73-599C5D16768D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 Gothic"/>
              </a:rPr>
              <a:t>Work-Life Balance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64721E-6A4B-AD9B-1656-D7FDE9B8CA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88555" y="1837209"/>
            <a:ext cx="5359863" cy="43484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entury Gothic"/>
              </a:rPr>
              <a:t>Teaching</a:t>
            </a:r>
          </a:p>
          <a:p>
            <a:pPr lvl="1"/>
            <a:r>
              <a:rPr lang="en-US" dirty="0">
                <a:latin typeface="Century Gothic"/>
              </a:rPr>
              <a:t>Curriculum Development</a:t>
            </a:r>
          </a:p>
          <a:p>
            <a:pPr lvl="1"/>
            <a:r>
              <a:rPr lang="en-US" dirty="0">
                <a:latin typeface="Century Gothic"/>
              </a:rPr>
              <a:t>Student Engagement</a:t>
            </a:r>
          </a:p>
          <a:p>
            <a:pPr lvl="1"/>
            <a:r>
              <a:rPr lang="en-US" dirty="0">
                <a:latin typeface="Century Gothic"/>
              </a:rPr>
              <a:t>Mentoring</a:t>
            </a:r>
          </a:p>
          <a:p>
            <a:r>
              <a:rPr lang="en-US" dirty="0">
                <a:latin typeface="Century Gothic"/>
              </a:rPr>
              <a:t>Research</a:t>
            </a:r>
          </a:p>
          <a:p>
            <a:pPr lvl="1"/>
            <a:r>
              <a:rPr lang="en-US" dirty="0">
                <a:latin typeface="Century Gothic"/>
              </a:rPr>
              <a:t>Funding</a:t>
            </a:r>
          </a:p>
          <a:p>
            <a:pPr lvl="1"/>
            <a:r>
              <a:rPr lang="en-US" dirty="0">
                <a:latin typeface="Century Gothic"/>
              </a:rPr>
              <a:t>Publications</a:t>
            </a:r>
          </a:p>
          <a:p>
            <a:pPr lvl="1"/>
            <a:r>
              <a:rPr lang="en-US" dirty="0">
                <a:latin typeface="Century Gothic"/>
              </a:rPr>
              <a:t>Presentations</a:t>
            </a:r>
          </a:p>
          <a:p>
            <a:r>
              <a:rPr lang="en-US" dirty="0">
                <a:latin typeface="Century Gothic"/>
              </a:rPr>
              <a:t>Service</a:t>
            </a:r>
          </a:p>
          <a:p>
            <a:pPr lvl="1"/>
            <a:r>
              <a:rPr lang="en-US" dirty="0">
                <a:latin typeface="Century Gothic"/>
              </a:rPr>
              <a:t>Local</a:t>
            </a:r>
          </a:p>
          <a:p>
            <a:pPr lvl="1"/>
            <a:r>
              <a:rPr lang="en-US" dirty="0">
                <a:latin typeface="Century Gothic"/>
              </a:rPr>
              <a:t>Community</a:t>
            </a:r>
          </a:p>
          <a:p>
            <a:pPr lvl="1"/>
            <a:r>
              <a:rPr lang="en-US" dirty="0">
                <a:latin typeface="Century Gothic"/>
              </a:rPr>
              <a:t>Professional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4FCC3B-FACB-B762-3BAE-3672A89AA1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ollege Teaching | College of Education ...">
            <a:extLst>
              <a:ext uri="{FF2B5EF4-FFF2-40B4-BE49-F238E27FC236}">
                <a16:creationId xmlns:a16="http://schemas.microsoft.com/office/drawing/2014/main" id="{998768DA-FAB5-C337-2030-A73E9788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" y="0"/>
            <a:ext cx="3023016" cy="22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1143CC1-68F3-39A5-9192-EE496BFCEB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andwriting vs Typing: Which Improves ...">
            <a:extLst>
              <a:ext uri="{FF2B5EF4-FFF2-40B4-BE49-F238E27FC236}">
                <a16:creationId xmlns:a16="http://schemas.microsoft.com/office/drawing/2014/main" id="{542247DB-C97A-9B8D-D769-A51C8346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09" y="2285126"/>
            <a:ext cx="302301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B6F66D-54E0-CF0E-7BD1-5613CC9114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Audience Watching a Presentation ...">
            <a:extLst>
              <a:ext uri="{FF2B5EF4-FFF2-40B4-BE49-F238E27FC236}">
                <a16:creationId xmlns:a16="http://schemas.microsoft.com/office/drawing/2014/main" id="{5BE3BCE6-9F0B-4EF0-4F84-1040B3BE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" y="4557797"/>
            <a:ext cx="3022313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1710E-004D-131E-77E1-1CCEE7C3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Factors Influencing Selection</a:t>
            </a:r>
            <a:endParaRPr lang="en-U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2F8DF18-111D-CEE2-5F7A-D1CBAF70B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9217"/>
              </p:ext>
            </p:extLst>
          </p:nvPr>
        </p:nvGraphicFramePr>
        <p:xfrm>
          <a:off x="439615" y="1468315"/>
          <a:ext cx="7373425" cy="470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E1B3C-1941-EAF2-7172-2B38EEE6A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2792" y="361880"/>
            <a:ext cx="3778220" cy="2851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dirty="0">
                <a:latin typeface="Century Gothic"/>
              </a:rPr>
              <a:t>APPLY EVEN IF YOU DO NOT HAVE EVERYTHING THE ANNOUCEMENT ASKS FOR</a:t>
            </a:r>
          </a:p>
        </p:txBody>
      </p:sp>
      <p:pic>
        <p:nvPicPr>
          <p:cNvPr id="4098" name="Picture 2" descr="Preparing for a Panel Interview | SEFE ...">
            <a:extLst>
              <a:ext uri="{FF2B5EF4-FFF2-40B4-BE49-F238E27FC236}">
                <a16:creationId xmlns:a16="http://schemas.microsoft.com/office/drawing/2014/main" id="{6DA39FF3-D0D3-477F-2F79-5E722875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04" y="3973564"/>
            <a:ext cx="4000500" cy="20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9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0B57D7-23B6-88BB-164E-5EE36A1EF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362" b="1536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8D57BD-FF4B-4B00-E3D7-8F0F983AA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9307" b="1930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38083-D64E-C6A8-5963-E82101AD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+mj-lt"/>
              </a:rPr>
              <a:t>Negotiating Salary and Start-up Packages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0F808F-ADEB-F07F-322F-7C34E2590972}"/>
              </a:ext>
            </a:extLst>
          </p:cNvPr>
          <p:cNvSpPr/>
          <p:nvPr/>
        </p:nvSpPr>
        <p:spPr>
          <a:xfrm>
            <a:off x="-29308" y="1113692"/>
            <a:ext cx="258792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D13533-8CB7-1F26-53EA-59038DE6F60D}"/>
              </a:ext>
            </a:extLst>
          </p:cNvPr>
          <p:cNvSpPr txBox="1">
            <a:spLocks/>
          </p:cNvSpPr>
          <p:nvPr/>
        </p:nvSpPr>
        <p:spPr>
          <a:xfrm>
            <a:off x="446418" y="2203100"/>
            <a:ext cx="5645499" cy="3973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8B5560-32DD-ABAD-CBFB-E84FFC1D6E9B}"/>
              </a:ext>
            </a:extLst>
          </p:cNvPr>
          <p:cNvSpPr txBox="1">
            <a:spLocks/>
          </p:cNvSpPr>
          <p:nvPr/>
        </p:nvSpPr>
        <p:spPr>
          <a:xfrm>
            <a:off x="439615" y="1468315"/>
            <a:ext cx="5645499" cy="4708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EF63CAB-C086-C87E-0B39-6422016A79A1}"/>
              </a:ext>
            </a:extLst>
          </p:cNvPr>
          <p:cNvSpPr txBox="1">
            <a:spLocks/>
          </p:cNvSpPr>
          <p:nvPr/>
        </p:nvSpPr>
        <p:spPr>
          <a:xfrm>
            <a:off x="592015" y="2576306"/>
            <a:ext cx="5645499" cy="3753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entury Gothic"/>
              </a:rPr>
              <a:t>Understand market rates</a:t>
            </a:r>
          </a:p>
          <a:p>
            <a:r>
              <a:rPr lang="en-US" sz="2000" dirty="0">
                <a:latin typeface="Century Gothic"/>
              </a:rPr>
              <a:t>Look up benchmarks</a:t>
            </a:r>
          </a:p>
          <a:p>
            <a:r>
              <a:rPr lang="en-US" sz="2000" dirty="0">
                <a:latin typeface="Century Gothic"/>
              </a:rPr>
              <a:t>Negotiation of other items</a:t>
            </a:r>
          </a:p>
          <a:p>
            <a:pPr lvl="1"/>
            <a:r>
              <a:rPr lang="en-US" sz="1600" dirty="0">
                <a:latin typeface="Century Gothic"/>
              </a:rPr>
              <a:t>Teaching load</a:t>
            </a:r>
          </a:p>
          <a:p>
            <a:pPr lvl="1"/>
            <a:r>
              <a:rPr lang="en-US" sz="1600" dirty="0">
                <a:latin typeface="Century Gothic"/>
              </a:rPr>
              <a:t>Summer pay</a:t>
            </a:r>
          </a:p>
          <a:p>
            <a:pPr lvl="1"/>
            <a:r>
              <a:rPr lang="en-US" sz="1600" dirty="0">
                <a:latin typeface="Century Gothic"/>
              </a:rPr>
              <a:t>Stipends</a:t>
            </a:r>
          </a:p>
          <a:p>
            <a:r>
              <a:rPr lang="en-US" sz="2000" dirty="0">
                <a:latin typeface="Century Gothic"/>
              </a:rPr>
              <a:t>Start-up Packages</a:t>
            </a:r>
          </a:p>
          <a:p>
            <a:pPr lvl="1"/>
            <a:r>
              <a:rPr lang="en-US" sz="1600" dirty="0">
                <a:latin typeface="Century Gothic"/>
              </a:rPr>
              <a:t>Equipment</a:t>
            </a:r>
          </a:p>
          <a:p>
            <a:pPr lvl="1"/>
            <a:r>
              <a:rPr lang="en-US" sz="1600" dirty="0">
                <a:latin typeface="Century Gothic"/>
              </a:rPr>
              <a:t>Travel</a:t>
            </a:r>
          </a:p>
          <a:p>
            <a:pPr lvl="1"/>
            <a:r>
              <a:rPr lang="en-US" sz="1600" dirty="0">
                <a:latin typeface="Century Gothic"/>
              </a:rPr>
              <a:t>GA</a:t>
            </a:r>
          </a:p>
          <a:p>
            <a:pPr lvl="1"/>
            <a:r>
              <a:rPr lang="en-US" sz="1600" dirty="0">
                <a:latin typeface="Century Gothic"/>
              </a:rPr>
              <a:t>Software</a:t>
            </a:r>
          </a:p>
          <a:p>
            <a:pPr lvl="1"/>
            <a:r>
              <a:rPr lang="en-US" sz="1600" dirty="0">
                <a:latin typeface="Century Gothic"/>
              </a:rPr>
              <a:t>Furniture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41EDE-227E-DCF5-06B5-09224DE49CC5}"/>
              </a:ext>
            </a:extLst>
          </p:cNvPr>
          <p:cNvSpPr txBox="1"/>
          <p:nvPr/>
        </p:nvSpPr>
        <p:spPr>
          <a:xfrm>
            <a:off x="4883025" y="6858000"/>
            <a:ext cx="7308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rinrwhite.com/diy-standing-desk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4536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8083-D64E-C6A8-5963-E82101AD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How Does Tenure-Track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2BD2-79B1-8EEF-D2D7-7F1A08E5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468315"/>
            <a:ext cx="5645499" cy="53744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Why Tenure</a:t>
            </a:r>
          </a:p>
          <a:p>
            <a:r>
              <a:rPr lang="en-US" dirty="0">
                <a:latin typeface="Century Gothic"/>
              </a:rPr>
              <a:t>Key Tenure Milestones</a:t>
            </a:r>
          </a:p>
          <a:p>
            <a:pPr lvl="1"/>
            <a:r>
              <a:rPr lang="en-US" dirty="0">
                <a:latin typeface="Century Gothic"/>
              </a:rPr>
              <a:t>Annual Review</a:t>
            </a:r>
          </a:p>
          <a:p>
            <a:pPr lvl="1"/>
            <a:r>
              <a:rPr lang="en-US" dirty="0">
                <a:latin typeface="Century Gothic"/>
              </a:rPr>
              <a:t>3</a:t>
            </a:r>
            <a:r>
              <a:rPr lang="en-US" baseline="30000" dirty="0">
                <a:latin typeface="Century Gothic"/>
              </a:rPr>
              <a:t>rd</a:t>
            </a:r>
            <a:r>
              <a:rPr lang="en-US" dirty="0">
                <a:latin typeface="Century Gothic"/>
              </a:rPr>
              <a:t> Year Review</a:t>
            </a:r>
          </a:p>
          <a:p>
            <a:r>
              <a:rPr lang="en-US" dirty="0">
                <a:latin typeface="Century Gothic"/>
              </a:rPr>
              <a:t>Department</a:t>
            </a:r>
          </a:p>
          <a:p>
            <a:pPr lvl="1"/>
            <a:r>
              <a:rPr lang="en-US" dirty="0">
                <a:latin typeface="Century Gothic"/>
              </a:rPr>
              <a:t>Culture</a:t>
            </a:r>
          </a:p>
          <a:p>
            <a:pPr lvl="1"/>
            <a:r>
              <a:rPr lang="en-US" dirty="0">
                <a:latin typeface="Century Gothic"/>
              </a:rPr>
              <a:t>Expectations</a:t>
            </a:r>
          </a:p>
          <a:p>
            <a:pPr lvl="1"/>
            <a:r>
              <a:rPr lang="en-US" dirty="0">
                <a:latin typeface="Century Gothic"/>
              </a:rPr>
              <a:t>Mentor</a:t>
            </a:r>
          </a:p>
          <a:p>
            <a:r>
              <a:rPr lang="en-US" dirty="0">
                <a:latin typeface="Century Gothic"/>
              </a:rPr>
              <a:t>Strategies for Success</a:t>
            </a:r>
          </a:p>
          <a:p>
            <a:pPr lvl="1"/>
            <a:r>
              <a:rPr lang="en-US" dirty="0">
                <a:latin typeface="Century Gothic"/>
              </a:rPr>
              <a:t>Strong portfolio and pipeline</a:t>
            </a:r>
          </a:p>
          <a:p>
            <a:pPr lvl="1"/>
            <a:r>
              <a:rPr lang="en-US" dirty="0">
                <a:latin typeface="Century Gothic"/>
              </a:rPr>
              <a:t>Effective teaching evaluations</a:t>
            </a:r>
          </a:p>
          <a:p>
            <a:pPr lvl="1"/>
            <a:r>
              <a:rPr lang="en-US" dirty="0">
                <a:latin typeface="Century Gothic"/>
              </a:rPr>
              <a:t>Service contributions</a:t>
            </a:r>
          </a:p>
          <a:p>
            <a:pPr lvl="1"/>
            <a:r>
              <a:rPr lang="en-US" dirty="0">
                <a:latin typeface="Century Gothic"/>
              </a:rPr>
              <a:t>Collegiality</a:t>
            </a:r>
          </a:p>
          <a:p>
            <a:pPr marL="457200" lvl="1" indent="0">
              <a:buNone/>
            </a:pPr>
            <a:endParaRPr lang="en-US" dirty="0">
              <a:latin typeface="Century Gothic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976F3-B17B-0D80-7245-781D58DBE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6579" y="2139806"/>
            <a:ext cx="5127625" cy="3781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Century Gothic"/>
              </a:rPr>
              <a:t>TENURE AND THE PROCESS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986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F064FE1-9DB3-AFBE-3AD9-FED770F8F6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939" b="13939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45064F-914C-710C-ECB2-80BF0CB1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Career Progression and Professional Growth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F63CD-8FB6-A770-5563-D3342337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762869"/>
            <a:ext cx="7373425" cy="44140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Career Milestones</a:t>
            </a:r>
          </a:p>
          <a:p>
            <a:pPr lvl="1"/>
            <a:r>
              <a:rPr lang="en-US" dirty="0">
                <a:latin typeface="Century Gothic"/>
              </a:rPr>
              <a:t>Associate / Full / Administration</a:t>
            </a:r>
          </a:p>
          <a:p>
            <a:r>
              <a:rPr lang="en-US" dirty="0">
                <a:latin typeface="Century Gothic"/>
              </a:rPr>
              <a:t>Leadership Roles</a:t>
            </a:r>
          </a:p>
          <a:p>
            <a:pPr lvl="1"/>
            <a:r>
              <a:rPr lang="en-US" dirty="0">
                <a:latin typeface="Century Gothic"/>
              </a:rPr>
              <a:t>Institution</a:t>
            </a:r>
          </a:p>
          <a:p>
            <a:pPr lvl="1"/>
            <a:r>
              <a:rPr lang="en-US" dirty="0">
                <a:latin typeface="Century Gothic"/>
              </a:rPr>
              <a:t>Profession</a:t>
            </a:r>
          </a:p>
          <a:p>
            <a:r>
              <a:rPr lang="en-US" dirty="0">
                <a:latin typeface="Century Gothic"/>
              </a:rPr>
              <a:t>Long-term Professional Development</a:t>
            </a:r>
          </a:p>
          <a:p>
            <a:pPr lvl="1"/>
            <a:r>
              <a:rPr lang="en-US" dirty="0">
                <a:latin typeface="Century Gothic"/>
              </a:rPr>
              <a:t>Continuing Education</a:t>
            </a:r>
          </a:p>
          <a:p>
            <a:pPr lvl="1"/>
            <a:r>
              <a:rPr lang="en-US" dirty="0">
                <a:latin typeface="Century Gothic"/>
              </a:rPr>
              <a:t>Sabbaticals</a:t>
            </a:r>
          </a:p>
          <a:p>
            <a:pPr lvl="1"/>
            <a:r>
              <a:rPr lang="en-US" dirty="0">
                <a:latin typeface="Century Gothic"/>
              </a:rPr>
              <a:t>Professional Organizations</a:t>
            </a:r>
          </a:p>
          <a:p>
            <a:pPr lvl="1"/>
            <a:r>
              <a:rPr lang="en-US" dirty="0">
                <a:latin typeface="Century Gothic"/>
              </a:rPr>
              <a:t>Books, Grants….. </a:t>
            </a:r>
          </a:p>
          <a:p>
            <a:pPr lvl="1"/>
            <a:r>
              <a:rPr lang="en-US" dirty="0">
                <a:latin typeface="Century Gothic"/>
              </a:rPr>
              <a:t>Setting your own goals</a:t>
            </a:r>
          </a:p>
          <a:p>
            <a:pPr lvl="1"/>
            <a:endParaRPr lang="en-US" dirty="0"/>
          </a:p>
          <a:p>
            <a:pPr lvl="1">
              <a:buClr>
                <a:srgbClr val="83CDB8"/>
              </a:buClr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6C0DA0-BFEE-05D6-87C4-884621D66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Continuously Develop </a:t>
            </a:r>
          </a:p>
          <a:p>
            <a:pPr algn="ctr"/>
            <a:r>
              <a:rPr lang="en-US" sz="4000" dirty="0">
                <a:latin typeface="Arial"/>
                <a:cs typeface="Arial"/>
              </a:rPr>
              <a:t>and </a:t>
            </a:r>
          </a:p>
          <a:p>
            <a:pPr algn="ctr"/>
            <a:r>
              <a:rPr lang="en-US" sz="4000" dirty="0">
                <a:latin typeface="Arial"/>
                <a:cs typeface="Arial"/>
              </a:rPr>
              <a:t>Learn</a:t>
            </a:r>
            <a:endParaRPr lang="en-US" sz="40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E6B0A85-BFA7-D77D-DDB7-02561C567F34}"/>
              </a:ext>
            </a:extLst>
          </p:cNvPr>
          <p:cNvCxnSpPr/>
          <p:nvPr/>
        </p:nvCxnSpPr>
        <p:spPr>
          <a:xfrm flipV="1">
            <a:off x="541725" y="1414503"/>
            <a:ext cx="6562164" cy="4610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3957DA-A88D-E3DD-1005-247DFE5C9505}"/>
              </a:ext>
            </a:extLst>
          </p:cNvPr>
          <p:cNvSpPr txBox="1"/>
          <p:nvPr/>
        </p:nvSpPr>
        <p:spPr>
          <a:xfrm>
            <a:off x="8139004" y="6858000"/>
            <a:ext cx="4059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learning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4677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433CA7C-4372-5FC3-FFF1-07ED91989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53" r="4953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38083-D64E-C6A8-5963-E82101AD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Job Satisfaction and Work-Life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2BD2-79B1-8EEF-D2D7-7F1A08E5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What is Job Satisfaction</a:t>
            </a:r>
          </a:p>
          <a:p>
            <a:pPr lvl="1"/>
            <a:r>
              <a:rPr lang="en-US" dirty="0">
                <a:latin typeface="Century Gothic"/>
              </a:rPr>
              <a:t>Personal Goals</a:t>
            </a:r>
          </a:p>
          <a:p>
            <a:pPr lvl="1"/>
            <a:r>
              <a:rPr lang="en-US" dirty="0">
                <a:latin typeface="Century Gothic"/>
              </a:rPr>
              <a:t>Professional Values</a:t>
            </a:r>
          </a:p>
          <a:p>
            <a:pPr lvl="1"/>
            <a:r>
              <a:rPr lang="en-US" dirty="0">
                <a:latin typeface="Century Gothic"/>
              </a:rPr>
              <a:t>Strategies to avoid burn-out</a:t>
            </a:r>
          </a:p>
          <a:p>
            <a:pPr lvl="1"/>
            <a:r>
              <a:rPr lang="en-US" dirty="0">
                <a:latin typeface="Century Gothic"/>
              </a:rPr>
              <a:t>Alignment of Organization and Person</a:t>
            </a:r>
          </a:p>
          <a:p>
            <a:r>
              <a:rPr lang="en-US" dirty="0">
                <a:latin typeface="Century Gothic"/>
              </a:rPr>
              <a:t>Work-Life</a:t>
            </a:r>
          </a:p>
          <a:p>
            <a:pPr lvl="1"/>
            <a:r>
              <a:rPr lang="en-US" dirty="0">
                <a:latin typeface="Century Gothic"/>
              </a:rPr>
              <a:t>Academic Responsibilities and personal life</a:t>
            </a:r>
          </a:p>
          <a:p>
            <a:pPr lvl="1"/>
            <a:r>
              <a:rPr lang="en-US" dirty="0">
                <a:latin typeface="Century Gothic"/>
              </a:rPr>
              <a:t>Support systems</a:t>
            </a:r>
          </a:p>
          <a:p>
            <a:pPr lvl="1"/>
            <a:r>
              <a:rPr lang="en-US" dirty="0">
                <a:latin typeface="Century Gothic"/>
              </a:rPr>
              <a:t>Self-care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976F3-B17B-0D80-7245-781D58DB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0037" y="578916"/>
            <a:ext cx="3637870" cy="25542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400" b="1" dirty="0">
                <a:latin typeface="Century Gothic"/>
              </a:rPr>
              <a:t>Can </a:t>
            </a:r>
          </a:p>
          <a:p>
            <a:pPr algn="ctr"/>
            <a:r>
              <a:rPr lang="en-US" sz="4400" b="1" dirty="0">
                <a:latin typeface="Century Gothic"/>
              </a:rPr>
              <a:t>You</a:t>
            </a:r>
          </a:p>
          <a:p>
            <a:pPr algn="ctr"/>
            <a:r>
              <a:rPr lang="en-US" sz="4400" b="1" dirty="0">
                <a:latin typeface="Century Gothic"/>
              </a:rPr>
              <a:t>Balance?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D640A-B032-08BE-6615-1C4A598BE8A4}"/>
              </a:ext>
            </a:extLst>
          </p:cNvPr>
          <p:cNvSpPr txBox="1"/>
          <p:nvPr/>
        </p:nvSpPr>
        <p:spPr>
          <a:xfrm>
            <a:off x="8139004" y="6858000"/>
            <a:ext cx="4059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61056899@N06/575130174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05222932"/>
      </p:ext>
    </p:extLst>
  </p:cSld>
  <p:clrMapOvr>
    <a:masterClrMapping/>
  </p:clrMapOvr>
</p:sld>
</file>

<file path=ppt/theme/theme1.xml><?xml version="1.0" encoding="utf-8"?>
<a:theme xmlns:a="http://schemas.openxmlformats.org/drawingml/2006/main" name="ODU Grid Theme">
  <a:themeElements>
    <a:clrScheme name="Custom 1">
      <a:dk1>
        <a:srgbClr val="043657"/>
      </a:dk1>
      <a:lt1>
        <a:sysClr val="window" lastClr="FFFFFF"/>
      </a:lt1>
      <a:dk2>
        <a:srgbClr val="043657"/>
      </a:dk2>
      <a:lt2>
        <a:srgbClr val="FFFFFF"/>
      </a:lt2>
      <a:accent1>
        <a:srgbClr val="57C1EA"/>
      </a:accent1>
      <a:accent2>
        <a:srgbClr val="83CDB8"/>
      </a:accent2>
      <a:accent3>
        <a:srgbClr val="E0E329"/>
      </a:accent3>
      <a:accent4>
        <a:srgbClr val="FCB24C"/>
      </a:accent4>
      <a:accent5>
        <a:srgbClr val="9264AA"/>
      </a:accent5>
      <a:accent6>
        <a:srgbClr val="FFD140"/>
      </a:accent6>
      <a:hlink>
        <a:srgbClr val="98C5EA"/>
      </a:hlink>
      <a:folHlink>
        <a:srgbClr val="838A8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456</Words>
  <Application>Microsoft Macintosh PowerPoint</Application>
  <PresentationFormat>Widescreen</PresentationFormat>
  <Paragraphs>147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ODU Grid Theme</vt:lpstr>
      <vt:lpstr>Charting Success as a Faculty Member:  Roles, Tenure, Salary, and the Start-up Package</vt:lpstr>
      <vt:lpstr>Objectives</vt:lpstr>
      <vt:lpstr>Finding the Job</vt:lpstr>
      <vt:lpstr>Roles</vt:lpstr>
      <vt:lpstr>Factors Influencing Selection</vt:lpstr>
      <vt:lpstr>Negotiating Salary and Start-up Packages</vt:lpstr>
      <vt:lpstr>How Does Tenure-Track Work</vt:lpstr>
      <vt:lpstr>Career Progression and Professional Growth</vt:lpstr>
      <vt:lpstr>Job Satisfaction and Work-Life</vt:lpstr>
      <vt:lpstr>Academic Career Challenges</vt:lpstr>
      <vt:lpstr>Conclusions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Sullivan</dc:creator>
  <cp:lastModifiedBy>Reviewer</cp:lastModifiedBy>
  <cp:revision>8</cp:revision>
  <cp:lastPrinted>2016-12-15T14:40:22Z</cp:lastPrinted>
  <dcterms:created xsi:type="dcterms:W3CDTF">2016-11-25T15:27:32Z</dcterms:created>
  <dcterms:modified xsi:type="dcterms:W3CDTF">2024-09-10T03:41:23Z</dcterms:modified>
</cp:coreProperties>
</file>