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1" r:id="rId2"/>
    <p:sldId id="412" r:id="rId3"/>
    <p:sldId id="534" r:id="rId4"/>
    <p:sldId id="544" r:id="rId5"/>
    <p:sldId id="564" r:id="rId6"/>
    <p:sldId id="565" r:id="rId7"/>
    <p:sldId id="568" r:id="rId8"/>
    <p:sldId id="566" r:id="rId9"/>
    <p:sldId id="567" r:id="rId10"/>
    <p:sldId id="569" r:id="rId11"/>
    <p:sldId id="40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o, HyeJin Tina" initials="YHT" lastIdx="1" clrIdx="0">
    <p:extLst>
      <p:ext uri="{19B8F6BF-5375-455C-9EA6-DF929625EA0E}">
        <p15:presenceInfo xmlns:p15="http://schemas.microsoft.com/office/powerpoint/2012/main" userId="S-1-5-21-2509641344-1052565914-3260824488-1252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ED5"/>
    <a:srgbClr val="8C3C44"/>
    <a:srgbClr val="F07F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8" autoAdjust="0"/>
    <p:restoredTop sz="91455" autoAdjust="0"/>
  </p:normalViewPr>
  <p:slideViewPr>
    <p:cSldViewPr>
      <p:cViewPr varScale="1">
        <p:scale>
          <a:sx n="85" d="100"/>
          <a:sy n="85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68"/>
    </p:cViewPr>
  </p:sorterViewPr>
  <p:notesViewPr>
    <p:cSldViewPr>
      <p:cViewPr>
        <p:scale>
          <a:sx n="100" d="100"/>
          <a:sy n="100" d="100"/>
        </p:scale>
        <p:origin x="1580" y="-22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730D6C-AF40-4CE0-A2CA-4634625C4B62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97132A-F744-4F20-91B6-AB170D0C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2A0E02-D3CF-4D48-A72A-D70C8F0E2943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69B128-B87D-AA4C-B6E5-D5E00E7C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9B128-B87D-AA4C-B6E5-D5E00E7C08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2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FCCB1-2986-ACE9-B078-EC780CCB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0289D-087F-D2C6-E5EB-B48DADA7A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447D5-E7B6-4BAE-0075-777A3584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DE96D-9C2C-A15A-E902-EF1736E78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99585"/>
            <a:ext cx="7010400" cy="366045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8C22-06D8-472E-B953-C334443844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1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D73B-3973-259B-3B15-93FFD7F7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1D41D-301F-BE9A-5796-2E76CDC87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D0B40-D466-87A3-848D-0D97B13A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C4E16-0281-6A13-7FB7-58A04ABF5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53AA-ED16-16B2-F5AB-D2F3C8209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9B7E4-59AA-48CF-EFF2-C97FEA138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F405A-DDB6-1D4E-1E83-51E56230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8CAEB-10B4-03BF-957D-EC66B9D08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B6265-B07D-C538-6204-4AA00F0D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6644A-041F-08AE-CC69-596A0DB73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B4D37-3916-9CF7-DA16-A0FF99EC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918E5-E2A8-20F0-2444-1BE6AAC18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300C6-BA98-B26C-EF1F-B454B5467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1611A-1758-42B9-252C-A7BED9F2A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B4316-B37D-E80F-3883-A05B39AF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7B21-3B32-6107-2F3D-9E6771197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1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E788-C170-D6A8-8CEF-B8724A335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020C8-0A9B-35D4-047B-483423482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8F5D1-9A55-B00B-141F-0CE98388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415790"/>
            <a:ext cx="632460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B9D0A-589F-4E4F-72A3-3E7E227A7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EF2B-0720-4576-9D68-0DF6BB521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B139-8014-49EB-87F4-305C40691F34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300C-22ED-4577-888F-5B772C3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o.education.illinois.edu/occrlsubscrib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0500" y="6489625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 Light" panose="020F0302020204030204" pitchFamily="34" charset="0"/>
                <a:cs typeface="Arial Narrow"/>
              </a:rPr>
              <a:t>LSCME Webinar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348DBD-8D7A-481A-9952-5BA5960E4743}"/>
              </a:ext>
            </a:extLst>
          </p:cNvPr>
          <p:cNvSpPr/>
          <p:nvPr/>
        </p:nvSpPr>
        <p:spPr>
          <a:xfrm>
            <a:off x="0" y="5662677"/>
            <a:ext cx="9144000" cy="119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5B1F02-BEBF-407F-A835-CCB41076C41C}"/>
              </a:ext>
            </a:extLst>
          </p:cNvPr>
          <p:cNvGrpSpPr/>
          <p:nvPr/>
        </p:nvGrpSpPr>
        <p:grpSpPr>
          <a:xfrm>
            <a:off x="135320" y="5970367"/>
            <a:ext cx="8915400" cy="703439"/>
            <a:chOff x="0" y="5773561"/>
            <a:chExt cx="8915400" cy="70343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DB514C-0A4A-4F16-87D1-8660AA905B8E}"/>
                </a:ext>
              </a:extLst>
            </p:cNvPr>
            <p:cNvCxnSpPr/>
            <p:nvPr/>
          </p:nvCxnSpPr>
          <p:spPr>
            <a:xfrm>
              <a:off x="0" y="6248400"/>
              <a:ext cx="6781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09BD18-D917-4839-BD58-2370A41A6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5773561"/>
              <a:ext cx="1905000" cy="70343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0B9086-3E90-4F43-B34B-6B47EFA6E7F0}"/>
              </a:ext>
            </a:extLst>
          </p:cNvPr>
          <p:cNvSpPr txBox="1"/>
          <p:nvPr/>
        </p:nvSpPr>
        <p:spPr>
          <a:xfrm>
            <a:off x="93280" y="5511968"/>
            <a:ext cx="768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i="1" dirty="0"/>
              <a:t>CTE Leadership Collaborative Convening</a:t>
            </a:r>
          </a:p>
          <a:p>
            <a:r>
              <a:rPr lang="en-US" sz="2000" b="1" i="1" dirty="0"/>
              <a:t>September 24, 2024</a:t>
            </a: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B4F52C05-BD65-42B4-8F4E-D2A179E5C56A}"/>
              </a:ext>
            </a:extLst>
          </p:cNvPr>
          <p:cNvSpPr txBox="1">
            <a:spLocks/>
          </p:cNvSpPr>
          <p:nvPr/>
        </p:nvSpPr>
        <p:spPr>
          <a:xfrm>
            <a:off x="123493" y="541640"/>
            <a:ext cx="11009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E5B33-6126-4AE2-B66B-00D2A5CA0BD8}"/>
              </a:ext>
            </a:extLst>
          </p:cNvPr>
          <p:cNvSpPr/>
          <p:nvPr/>
        </p:nvSpPr>
        <p:spPr>
          <a:xfrm>
            <a:off x="0" y="57766"/>
            <a:ext cx="9144000" cy="11887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8B10BD-45C3-443D-BBC6-930C610702A9}"/>
              </a:ext>
            </a:extLst>
          </p:cNvPr>
          <p:cNvSpPr/>
          <p:nvPr/>
        </p:nvSpPr>
        <p:spPr>
          <a:xfrm>
            <a:off x="-83961" y="577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Postsecondary Higher Education Policy in an Election Year</a:t>
            </a:r>
          </a:p>
        </p:txBody>
      </p:sp>
      <p:pic>
        <p:nvPicPr>
          <p:cNvPr id="3" name="Picture 2" descr="Row of chairs and tables">
            <a:extLst>
              <a:ext uri="{FF2B5EF4-FFF2-40B4-BE49-F238E27FC236}">
                <a16:creationId xmlns:a16="http://schemas.microsoft.com/office/drawing/2014/main" id="{358E2045-718A-A7F6-9C3E-37126DFF1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18"/>
            <a:ext cx="9144000" cy="43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3A0D0-118A-63F0-FE74-01F72083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BE78B5-2678-3014-5BF9-FD272FC300F6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32BBBC-E383-58E2-F686-A9AC4D8FA451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C140A-CB02-AF5C-78B3-2BA4E87C61E0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DC5688-18DC-6F51-91A2-D179EF4BB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1D4EDF-47BD-3B29-8290-153AF8395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EE21C49-9A63-50D0-6A90-496417D767AA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Key Issues in Higher Education, 2024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81521A-922E-6FB6-9635-31FF47CF7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D618A01-E15B-6EDB-EA41-1AD230369A61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45FBEC-B4E3-4C1A-178A-85E072D3F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B011F7-9DEB-2AA3-A1A2-C0CD743D7738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86773-BB8E-CB9F-9C3D-A9C950F6EE94}"/>
              </a:ext>
            </a:extLst>
          </p:cNvPr>
          <p:cNvSpPr/>
          <p:nvPr/>
        </p:nvSpPr>
        <p:spPr>
          <a:xfrm>
            <a:off x="381000" y="1046015"/>
            <a:ext cx="852000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Alternative Pathways to Career Sustainability and Success (Bipartisan Agreement)</a:t>
            </a:r>
          </a:p>
          <a:p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Nondegree training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Emphasis on skill and workforce experience over degree credentials within minimum qualifications for hiring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Competency-based education models for training and credit attainment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Emphasizing Pathways through </a:t>
            </a:r>
            <a:r>
              <a:rPr lang="en-US" sz="2400" b="1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Workforce Development</a:t>
            </a:r>
            <a:r>
              <a:rPr lang="en-US" sz="24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Community Colleges </a:t>
            </a:r>
          </a:p>
          <a:p>
            <a:endParaRPr lang="en-US" sz="2400" b="1" i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775628"/>
            <a:ext cx="861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ndara" panose="020E0502030303020204" pitchFamily="34" charset="0"/>
              </a:rPr>
              <a:t>Stay Informed!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A8DDD-310D-4794-A6D4-41D231BE83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79"/>
            <a:ext cx="9144000" cy="27724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C0DEBA-DAB8-45C4-833B-2C96271BA3E1}"/>
              </a:ext>
            </a:extLst>
          </p:cNvPr>
          <p:cNvSpPr txBox="1"/>
          <p:nvPr/>
        </p:nvSpPr>
        <p:spPr>
          <a:xfrm>
            <a:off x="990600" y="3614434"/>
            <a:ext cx="6781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ndara" panose="020E0502030303020204" pitchFamily="34" charset="0"/>
              </a:rPr>
              <a:t>Subscribe to the OCCRL Network News and receive updates on all of OCCRL’s research, professional development, and other events. </a:t>
            </a:r>
          </a:p>
          <a:p>
            <a:pPr algn="r"/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b="1" i="0" u="sng" strike="noStrike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6" tooltip="https://go.education.illinois.edu/occrlsubscribe"/>
              </a:rPr>
              <a:t>go.education.illinois.edu/occrlsubscribe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2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404" y="924801"/>
            <a:ext cx="8623554" cy="928140"/>
          </a:xfrm>
        </p:spPr>
        <p:txBody>
          <a:bodyPr>
            <a:noAutofit/>
          </a:bodyPr>
          <a:lstStyle/>
          <a:p>
            <a:pPr algn="l"/>
            <a:r>
              <a:rPr lang="en-US" sz="25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OCCRL researchers study policies, programs, and practices designed to enhance outcomes for diverse youth and adults who seek to transition to and through college to employment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403" y="5659321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Strengthening Pathways for All Students Through Research and Leadership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58" y="2273691"/>
            <a:ext cx="6031246" cy="33259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+mj-lt"/>
              </a:rPr>
              <a:t>www.occrl.Illinois.edu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9497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57" y="99162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7DC3EFB-170E-4008-8743-01A6AAC522B0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andara" panose="020E0502030303020204" pitchFamily="34" charset="0"/>
                <a:cs typeface="Calibri" panose="020F0502020204030204" pitchFamily="34" charset="0"/>
              </a:rPr>
              <a:t>Our Mission </a:t>
            </a:r>
          </a:p>
        </p:txBody>
      </p:sp>
    </p:spTree>
    <p:extLst>
      <p:ext uri="{BB962C8B-B14F-4D97-AF65-F5344CB8AC3E}">
        <p14:creationId xmlns:p14="http://schemas.microsoft.com/office/powerpoint/2010/main" val="422098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6164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The College Completion Era (2009-Current)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57" y="99162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7DC3EFB-170E-4008-8743-01A6AAC522B0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A1AFB-F6D7-5143-18B0-84FEFB2B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 ask every American to commit to at least one year or more of higher education or career training.  This can be community college or a four-year school; vocational training or an apprenticeship.  But whatever the training may be, every American will need to get more than a high school diploma…That is why we will provide the support necessary for you to complete college and meet a new goal:  </a:t>
            </a:r>
            <a:r>
              <a:rPr lang="en-US" sz="2400" b="1" dirty="0"/>
              <a:t>by 2020, America will once again have the highest proportion of college graduates in the world.  </a:t>
            </a:r>
          </a:p>
          <a:p>
            <a:pPr marL="0" indent="0">
              <a:buNone/>
            </a:pPr>
            <a:r>
              <a:rPr lang="en-US" sz="2400" i="1" dirty="0"/>
              <a:t>			President Obama </a:t>
            </a:r>
          </a:p>
          <a:p>
            <a:pPr marL="0" indent="0">
              <a:buNone/>
            </a:pPr>
            <a:r>
              <a:rPr lang="en-US" sz="2400" i="1" dirty="0"/>
              <a:t>			2009 Address to Joint Session of Congress</a:t>
            </a:r>
          </a:p>
        </p:txBody>
      </p:sp>
    </p:spTree>
    <p:extLst>
      <p:ext uri="{BB962C8B-B14F-4D97-AF65-F5344CB8AC3E}">
        <p14:creationId xmlns:p14="http://schemas.microsoft.com/office/powerpoint/2010/main" val="162546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6164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Postsecondary Attainment Rates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57" y="99162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7DC3EFB-170E-4008-8743-01A6AAC522B0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687A75-F589-4A0B-9463-767FC2CB4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687"/>
            <a:ext cx="7743902" cy="154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/>
          </a:p>
          <a:p>
            <a:pPr marL="0" indent="0">
              <a:buNone/>
            </a:pPr>
            <a:endParaRPr lang="en-US" sz="1400" b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b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50" b="0" dirty="0">
              <a:effectLst/>
              <a:latin typeface="Univers LT"/>
            </a:endParaRPr>
          </a:p>
          <a:p>
            <a:pPr marL="0" indent="0">
              <a:buNone/>
            </a:pPr>
            <a:br>
              <a:rPr lang="en-US" sz="1050" b="0" dirty="0">
                <a:effectLst/>
                <a:latin typeface="Univers LT"/>
              </a:rPr>
            </a:br>
            <a:endParaRPr lang="en-US" sz="1050" b="0" dirty="0">
              <a:effectLst/>
              <a:latin typeface="Univers LT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Lumina Foundation, A Stronger Nation (2023)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37309-19DB-69DB-A114-0269FCE9E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30098"/>
            <a:ext cx="8001000" cy="48589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642B568-211E-E5AA-A447-EC42E952C7D5}"/>
              </a:ext>
            </a:extLst>
          </p:cNvPr>
          <p:cNvSpPr/>
          <p:nvPr/>
        </p:nvSpPr>
        <p:spPr>
          <a:xfrm>
            <a:off x="5858527" y="2609869"/>
            <a:ext cx="2461375" cy="14287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7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8C996-1C07-30D6-0A5C-2820DFD1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CE2E21-B56A-C8A3-090E-C721B4E80DDB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9D4C3-2B29-5F50-2B38-24B800035461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17FED-3290-98B6-4E13-0799BC1F9F37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7BEB0B-CC75-B7D1-E178-B2ECB6AE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F74C2-E046-6E1E-CAF1-6C2997B64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ED9627-8D89-C847-A04B-1A9FB68EAA7D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Past as Prologue: Sociopolitical Shaping of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Higher Education 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B0E4B0-A78B-0D30-52D2-5CF6C0486C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CA9421-494F-11FB-B699-3CB133B50BCE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B8947D-073E-9583-0204-A1EE77D5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4CC36-B551-37C9-B116-A95ABC995FF3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5F044-1D0A-438B-7540-32B5C40243FA}"/>
              </a:ext>
            </a:extLst>
          </p:cNvPr>
          <p:cNvSpPr/>
          <p:nvPr/>
        </p:nvSpPr>
        <p:spPr>
          <a:xfrm>
            <a:off x="381000" y="1319136"/>
            <a:ext cx="85200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to craft community leadership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local charters to train clergy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State-chartered universities for local development of future secular leaders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Teaching institutions to support elementary and secondary education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to advance scientific knowledge and technical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Morrill Act of 1862, 1890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Discipline emphasis (e.g. liberal arts, sciences, humanities, engineering, business, medicine)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Smith-Lever Act, 1914 establishes Cooperative Extension Offices </a:t>
            </a:r>
          </a:p>
        </p:txBody>
      </p:sp>
    </p:spTree>
    <p:extLst>
      <p:ext uri="{BB962C8B-B14F-4D97-AF65-F5344CB8AC3E}">
        <p14:creationId xmlns:p14="http://schemas.microsoft.com/office/powerpoint/2010/main" val="398286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26458-FD68-9608-D583-22CF6EE43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6C520A-CBBF-4600-73F5-45BD67188869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9AE21-27AE-4716-5FB1-45464F0B6ADE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E72FA-0256-C955-A50D-FF9601592AB3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0D98A5-20BB-F9C6-8FD2-9330380B4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91414-00A5-330F-9B5D-EF2A7D0D5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0B1B2E4-B2FB-A501-6547-65DC9733D0B0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Past as Prologue: Sociopolitical Shaping of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Higher Education 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2E9764-2DF1-5D78-B969-AAC948348C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39E6C67-B7B0-CF86-017C-5D6977EBC48D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2B12FB-1399-EEBD-FB4A-F295C844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C40BE-9852-0186-552D-7DFDE9F06F71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D9CBE8-48B1-7B08-C2B9-A3F1F16A387F}"/>
              </a:ext>
            </a:extLst>
          </p:cNvPr>
          <p:cNvSpPr/>
          <p:nvPr/>
        </p:nvSpPr>
        <p:spPr>
          <a:xfrm>
            <a:off x="368508" y="977758"/>
            <a:ext cx="852000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Broadening Participation across all Demographics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Serviceman’s Readjustment Act of 1944 (e.g., G.I. Bill)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Vocational Education Acts, 1946 &amp; 1984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National Defense Education Act, 1958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Title IX, 1972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Acts, 1965-2008*</a:t>
            </a:r>
          </a:p>
          <a:p>
            <a:pPr lvl="1"/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Shifting Costs for Higher Education (Public to Private)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Middle Income Student Assistance Act, 1978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Parent Plus Loan Program Introduced, 1980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Elimination of Cap on Parent Plus Loan Programs, 1992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Declining State Appropriations for higher education via recession cycles (1975, 1982, 2009)</a:t>
            </a:r>
          </a:p>
          <a:p>
            <a:pPr lvl="1"/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DE9A-4635-E922-8180-3E4241BC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12E02A-7DFE-31F9-49FA-3C9279A6563E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47EB2-740E-C107-30DB-A97DF4E76739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DA30D2-31B9-C689-4DC6-F189EFD106F1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F6BF66-CB7E-12B8-CF56-C16EC0FE0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25BED-3C2B-55BB-D274-999997D4C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3D803E-E581-AB2D-044E-D9D153EB317D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Past as Prologue: Sociopolitical Shaping of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Higher Education 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9C6008-C22F-ED26-02FA-439BD9C62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4096ABC-ED22-DAD4-3A4B-A6E1139A85CE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87B3B-8750-4EF7-CB15-18486600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23334-5F31-3FF9-7E02-BDEEFB6F21A7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4BD4A-E80A-68CF-350D-F758D0DBFC4C}"/>
              </a:ext>
            </a:extLst>
          </p:cNvPr>
          <p:cNvSpPr/>
          <p:nvPr/>
        </p:nvSpPr>
        <p:spPr>
          <a:xfrm>
            <a:off x="381000" y="1319136"/>
            <a:ext cx="85200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Shifting Costs for Higher Education (Public to Private)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Middle Income Student Assistance Act, 1978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Parent Plus Loan Program Introduced, 1980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Elimination of Cap on Parent Plus Loan Programs, 1992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Declining State Appropriations for higher education via recession cycles (1975, 1982, 2009)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7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F46E-097C-BB7D-5C50-2226DC200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A396CD-79F5-9FD1-C3F9-5924668FA7F9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36AFDA-C02A-FFAA-4B9A-16CEEF2FC730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955262-69A9-12D6-24FC-689080491725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4757A7-A0AD-4869-1585-B4C2797F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129EDA-1FB2-2B2A-F9A9-61A0E7929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350668-EEDC-8C82-6817-437B2B3F1152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Consistent Tensions within Higher Education  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53E6B2-F2CB-D66C-78E9-AEDAD9827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CA1172-AE94-34BA-7AFD-B1402B7E62A9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1240A9-9FB4-455D-DDA6-64CCC93B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F6396B-2CC5-4F7E-00CD-F75689506F56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81288-9FD5-5428-86C9-39A64E74BA1B}"/>
              </a:ext>
            </a:extLst>
          </p:cNvPr>
          <p:cNvSpPr/>
          <p:nvPr/>
        </p:nvSpPr>
        <p:spPr>
          <a:xfrm>
            <a:off x="381000" y="1319136"/>
            <a:ext cx="8520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is the purpose of Higher Education?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 should have access to postsecondary pathways?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a postsecondary credential primarily a private good or a public good?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defines a high-quality postsecondary education classroom/institution/system?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A52D-8CBB-3A42-7A09-DD42E92D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F1D2FB-A07D-A0EB-1BB0-C7B4C6D39B4B}"/>
              </a:ext>
            </a:extLst>
          </p:cNvPr>
          <p:cNvSpPr/>
          <p:nvPr/>
        </p:nvSpPr>
        <p:spPr>
          <a:xfrm>
            <a:off x="0" y="6020411"/>
            <a:ext cx="9144000" cy="8419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AD07E-281A-AC15-74E0-61C13CFA423D}"/>
              </a:ext>
            </a:extLst>
          </p:cNvPr>
          <p:cNvSpPr txBox="1"/>
          <p:nvPr/>
        </p:nvSpPr>
        <p:spPr>
          <a:xfrm>
            <a:off x="150025" y="6427051"/>
            <a:ext cx="365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</a:rPr>
              <a:t>www.occrl.Illinois.edu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3E6BC-730D-4595-70A5-4E71E74CD9FC}"/>
              </a:ext>
            </a:extLst>
          </p:cNvPr>
          <p:cNvSpPr txBox="1"/>
          <p:nvPr/>
        </p:nvSpPr>
        <p:spPr>
          <a:xfrm>
            <a:off x="4146770" y="6457828"/>
            <a:ext cx="171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an initiative of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0602E2-58A8-8959-1177-3388397D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52" y="6509430"/>
            <a:ext cx="2952750" cy="1819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44F58E-3D30-5BB7-3BD0-9572A1FFA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8" y="6213225"/>
            <a:ext cx="338105" cy="4892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E6E57D-9B38-40D7-696D-8B60850BBC7F}"/>
              </a:ext>
            </a:extLst>
          </p:cNvPr>
          <p:cNvSpPr/>
          <p:nvPr/>
        </p:nvSpPr>
        <p:spPr>
          <a:xfrm>
            <a:off x="0" y="-5686"/>
            <a:ext cx="9144000" cy="873198"/>
          </a:xfrm>
          <a:prstGeom prst="rect">
            <a:avLst/>
          </a:prstGeom>
          <a:solidFill>
            <a:srgbClr val="D6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Key Issues in Higher Education, 2024 Cycle</a:t>
            </a:r>
          </a:p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63A79E-2EB0-5535-8F5F-D413AA0BB2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3" y="84557"/>
            <a:ext cx="1905000" cy="703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B37414D-8715-632C-85D0-5AB9452B7090}"/>
              </a:ext>
            </a:extLst>
          </p:cNvPr>
          <p:cNvSpPr txBox="1">
            <a:spLocks/>
          </p:cNvSpPr>
          <p:nvPr/>
        </p:nvSpPr>
        <p:spPr>
          <a:xfrm>
            <a:off x="76200" y="95035"/>
            <a:ext cx="76962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3376A3-2B62-E41E-5DA0-BF047E94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7439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>
                <a:solidFill>
                  <a:srgbClr val="0F1419"/>
                </a:solidFill>
                <a:latin typeface="Segoe UI" panose="020B0502040204020203" pitchFamily="34" charset="0"/>
              </a:rPr>
              <a:t>				</a:t>
            </a:r>
            <a:endParaRPr lang="en-US" sz="1600">
              <a:solidFill>
                <a:srgbClr val="0F1419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36783E-F0D8-DCB9-7D1B-BDCE34DC0DA0}"/>
              </a:ext>
            </a:extLst>
          </p:cNvPr>
          <p:cNvSpPr/>
          <p:nvPr/>
        </p:nvSpPr>
        <p:spPr>
          <a:xfrm>
            <a:off x="381000" y="4953000"/>
            <a:ext cx="597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2DF04-89D4-5068-264E-7B9875BFA55B}"/>
              </a:ext>
            </a:extLst>
          </p:cNvPr>
          <p:cNvSpPr/>
          <p:nvPr/>
        </p:nvSpPr>
        <p:spPr>
          <a:xfrm>
            <a:off x="381000" y="1319136"/>
            <a:ext cx="8520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College Affordability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Federal Role in Higher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Interpretation of Title 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Diversity, Equity and Inclusion policies and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Defining Free </a:t>
            </a:r>
            <a:r>
              <a:rPr lang="en-US" sz="24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Speech/Civility/Democracy on Campus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8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21521</TotalTime>
  <Words>738</Words>
  <Application>Microsoft Macintosh PowerPoint</Application>
  <PresentationFormat>On-screen Show (4:3)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Candara</vt:lpstr>
      <vt:lpstr>Century Gothic</vt:lpstr>
      <vt:lpstr>Segoe UI</vt:lpstr>
      <vt:lpstr>Symbol</vt:lpstr>
      <vt:lpstr>Times New Roman</vt:lpstr>
      <vt:lpstr>Univers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OCCRL University of Illinois</dc:creator>
  <cp:lastModifiedBy>Baber, Lorenzo</cp:lastModifiedBy>
  <cp:revision>838</cp:revision>
  <cp:lastPrinted>2023-02-09T18:11:07Z</cp:lastPrinted>
  <dcterms:created xsi:type="dcterms:W3CDTF">2014-09-17T01:45:41Z</dcterms:created>
  <dcterms:modified xsi:type="dcterms:W3CDTF">2024-09-20T19:51:58Z</dcterms:modified>
</cp:coreProperties>
</file>