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12" r:id="rId2"/>
    <p:sldId id="569" r:id="rId3"/>
    <p:sldId id="534" r:id="rId4"/>
    <p:sldId id="544" r:id="rId5"/>
    <p:sldId id="561" r:id="rId6"/>
    <p:sldId id="562" r:id="rId7"/>
    <p:sldId id="563" r:id="rId8"/>
    <p:sldId id="568" r:id="rId9"/>
    <p:sldId id="570" r:id="rId10"/>
    <p:sldId id="550" r:id="rId11"/>
    <p:sldId id="40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o, HyeJin Tina" initials="YHT" lastIdx="1" clrIdx="0">
    <p:extLst>
      <p:ext uri="{19B8F6BF-5375-455C-9EA6-DF929625EA0E}">
        <p15:presenceInfo xmlns:p15="http://schemas.microsoft.com/office/powerpoint/2012/main" userId="S-1-5-21-2509641344-1052565914-3260824488-12525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ED5"/>
    <a:srgbClr val="8C3C44"/>
    <a:srgbClr val="F07F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91483" autoAdjust="0"/>
  </p:normalViewPr>
  <p:slideViewPr>
    <p:cSldViewPr>
      <p:cViewPr varScale="1">
        <p:scale>
          <a:sx n="100" d="100"/>
          <a:sy n="100" d="100"/>
        </p:scale>
        <p:origin x="2008" y="160"/>
      </p:cViewPr>
      <p:guideLst>
        <p:guide orient="horz" pos="2160"/>
        <p:guide pos="2880"/>
      </p:guideLst>
    </p:cSldViewPr>
  </p:slideViewPr>
  <p:notesTextViewPr>
    <p:cViewPr>
      <p:scale>
        <a:sx n="1" d="1"/>
        <a:sy n="1" d="1"/>
      </p:scale>
      <p:origin x="0" y="0"/>
    </p:cViewPr>
  </p:notesTextViewPr>
  <p:sorterViewPr>
    <p:cViewPr>
      <p:scale>
        <a:sx n="100" d="100"/>
        <a:sy n="100" d="100"/>
      </p:scale>
      <p:origin x="0" y="-12468"/>
    </p:cViewPr>
  </p:sorterViewPr>
  <p:notesViewPr>
    <p:cSldViewPr>
      <p:cViewPr>
        <p:scale>
          <a:sx n="100" d="100"/>
          <a:sy n="100" d="100"/>
        </p:scale>
        <p:origin x="1580" y="-22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F5B72-6B6D-D147-849D-D677C9C5D849}"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FD88D30B-924F-6447-A67A-721328A5D014}" type="pres">
      <dgm:prSet presAssocID="{C86F5B72-6B6D-D147-849D-D677C9C5D849}" presName="Name0" presStyleCnt="0">
        <dgm:presLayoutVars>
          <dgm:chMax val="1"/>
          <dgm:dir/>
          <dgm:animLvl val="ctr"/>
          <dgm:resizeHandles val="exact"/>
        </dgm:presLayoutVars>
      </dgm:prSet>
      <dgm:spPr/>
    </dgm:pt>
  </dgm:ptLst>
  <dgm:cxnLst>
    <dgm:cxn modelId="{5193D63D-B0F1-9749-A8F8-C6F3E7B6BE40}" type="presOf" srcId="{C86F5B72-6B6D-D147-849D-D677C9C5D849}" destId="{FD88D30B-924F-6447-A67A-721328A5D014}" srcOrd="0"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F5B72-6B6D-D147-849D-D677C9C5D849}"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FD88D30B-924F-6447-A67A-721328A5D014}" type="pres">
      <dgm:prSet presAssocID="{C86F5B72-6B6D-D147-849D-D677C9C5D849}" presName="Name0" presStyleCnt="0">
        <dgm:presLayoutVars>
          <dgm:chMax val="1"/>
          <dgm:dir/>
          <dgm:animLvl val="ctr"/>
          <dgm:resizeHandles val="exact"/>
        </dgm:presLayoutVars>
      </dgm:prSet>
      <dgm:spPr/>
    </dgm:pt>
  </dgm:ptLst>
  <dgm:cxnLst>
    <dgm:cxn modelId="{5193D63D-B0F1-9749-A8F8-C6F3E7B6BE40}" type="presOf" srcId="{C86F5B72-6B6D-D147-849D-D677C9C5D849}" destId="{FD88D30B-924F-6447-A67A-721328A5D014}" srcOrd="0"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6F5B72-6B6D-D147-849D-D677C9C5D849}"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FD88D30B-924F-6447-A67A-721328A5D014}" type="pres">
      <dgm:prSet presAssocID="{C86F5B72-6B6D-D147-849D-D677C9C5D849}" presName="Name0" presStyleCnt="0">
        <dgm:presLayoutVars>
          <dgm:chMax val="1"/>
          <dgm:dir/>
          <dgm:animLvl val="ctr"/>
          <dgm:resizeHandles val="exact"/>
        </dgm:presLayoutVars>
      </dgm:prSet>
      <dgm:spPr/>
    </dgm:pt>
  </dgm:ptLst>
  <dgm:cxnLst>
    <dgm:cxn modelId="{5193D63D-B0F1-9749-A8F8-C6F3E7B6BE40}" type="presOf" srcId="{C86F5B72-6B6D-D147-849D-D677C9C5D849}" destId="{FD88D30B-924F-6447-A67A-721328A5D014}" srcOrd="0"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730D6C-AF40-4CE0-A2CA-4634625C4B62}" type="datetimeFigureOut">
              <a:rPr lang="en-US" smtClean="0"/>
              <a:t>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97132A-F744-4F20-91B6-AB170D0C2965}" type="slidenum">
              <a:rPr lang="en-US" smtClean="0"/>
              <a:t>‹#›</a:t>
            </a:fld>
            <a:endParaRPr lang="en-US"/>
          </a:p>
        </p:txBody>
      </p:sp>
    </p:spTree>
    <p:extLst>
      <p:ext uri="{BB962C8B-B14F-4D97-AF65-F5344CB8AC3E}">
        <p14:creationId xmlns:p14="http://schemas.microsoft.com/office/powerpoint/2010/main" val="56077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2A0E02-D3CF-4D48-A72A-D70C8F0E2943}" type="datetimeFigureOut">
              <a:rPr lang="en-US" smtClean="0"/>
              <a:t>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69B128-B87D-AA4C-B6E5-D5E00E7C085E}" type="slidenum">
              <a:rPr lang="en-US" smtClean="0"/>
              <a:t>‹#›</a:t>
            </a:fld>
            <a:endParaRPr lang="en-US"/>
          </a:p>
        </p:txBody>
      </p:sp>
    </p:spTree>
    <p:extLst>
      <p:ext uri="{BB962C8B-B14F-4D97-AF65-F5344CB8AC3E}">
        <p14:creationId xmlns:p14="http://schemas.microsoft.com/office/powerpoint/2010/main" val="366926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1</a:t>
            </a:fld>
            <a:endParaRPr lang="en-US"/>
          </a:p>
        </p:txBody>
      </p:sp>
    </p:spTree>
    <p:extLst>
      <p:ext uri="{BB962C8B-B14F-4D97-AF65-F5344CB8AC3E}">
        <p14:creationId xmlns:p14="http://schemas.microsoft.com/office/powerpoint/2010/main" val="346363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10</a:t>
            </a:fld>
            <a:endParaRPr lang="en-US"/>
          </a:p>
        </p:txBody>
      </p:sp>
    </p:spTree>
    <p:extLst>
      <p:ext uri="{BB962C8B-B14F-4D97-AF65-F5344CB8AC3E}">
        <p14:creationId xmlns:p14="http://schemas.microsoft.com/office/powerpoint/2010/main" val="33499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99585"/>
            <a:ext cx="7010400" cy="3660458"/>
          </a:xfrm>
        </p:spPr>
        <p:txBody>
          <a:bodyPr/>
          <a:lstStyle/>
          <a:p>
            <a:endParaRPr lang="en-US"/>
          </a:p>
        </p:txBody>
      </p:sp>
      <p:sp>
        <p:nvSpPr>
          <p:cNvPr id="4" name="Slide Number Placeholder 3"/>
          <p:cNvSpPr>
            <a:spLocks noGrp="1"/>
          </p:cNvSpPr>
          <p:nvPr>
            <p:ph type="sldNum" sz="quarter" idx="10"/>
          </p:nvPr>
        </p:nvSpPr>
        <p:spPr/>
        <p:txBody>
          <a:bodyPr/>
          <a:lstStyle/>
          <a:p>
            <a:fld id="{0F8B8C22-06D8-472E-B953-C334443844B5}" type="slidenum">
              <a:rPr lang="en-US" smtClean="0"/>
              <a:t>11</a:t>
            </a:fld>
            <a:endParaRPr lang="en-US"/>
          </a:p>
        </p:txBody>
      </p:sp>
    </p:spTree>
    <p:extLst>
      <p:ext uri="{BB962C8B-B14F-4D97-AF65-F5344CB8AC3E}">
        <p14:creationId xmlns:p14="http://schemas.microsoft.com/office/powerpoint/2010/main" val="189811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2</a:t>
            </a:fld>
            <a:endParaRPr lang="en-US"/>
          </a:p>
        </p:txBody>
      </p:sp>
    </p:spTree>
    <p:extLst>
      <p:ext uri="{BB962C8B-B14F-4D97-AF65-F5344CB8AC3E}">
        <p14:creationId xmlns:p14="http://schemas.microsoft.com/office/powerpoint/2010/main" val="65225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3</a:t>
            </a:fld>
            <a:endParaRPr lang="en-US"/>
          </a:p>
        </p:txBody>
      </p:sp>
    </p:spTree>
    <p:extLst>
      <p:ext uri="{BB962C8B-B14F-4D97-AF65-F5344CB8AC3E}">
        <p14:creationId xmlns:p14="http://schemas.microsoft.com/office/powerpoint/2010/main" val="258784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4</a:t>
            </a:fld>
            <a:endParaRPr lang="en-US"/>
          </a:p>
        </p:txBody>
      </p:sp>
    </p:spTree>
    <p:extLst>
      <p:ext uri="{BB962C8B-B14F-4D97-AF65-F5344CB8AC3E}">
        <p14:creationId xmlns:p14="http://schemas.microsoft.com/office/powerpoint/2010/main" val="149171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AD1D-46D6-711E-1D9D-0473F9D26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FFC5F-4F99-07D4-2FD3-5162F2C5B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063AE-4DB6-0107-6843-AA652CFD2F36}"/>
              </a:ext>
            </a:extLst>
          </p:cNvPr>
          <p:cNvSpPr>
            <a:spLocks noGrp="1"/>
          </p:cNvSpPr>
          <p:nvPr>
            <p:ph type="body" idx="1"/>
          </p:nvPr>
        </p:nvSpPr>
        <p:spPr>
          <a:xfrm>
            <a:off x="381000" y="4415790"/>
            <a:ext cx="6324600" cy="4183380"/>
          </a:xfrm>
        </p:spPr>
        <p:txBody>
          <a:bodyPr/>
          <a:lstStyle/>
          <a:p>
            <a:endParaRPr lang="en-US"/>
          </a:p>
        </p:txBody>
      </p:sp>
      <p:sp>
        <p:nvSpPr>
          <p:cNvPr id="4" name="Slide Number Placeholder 3">
            <a:extLst>
              <a:ext uri="{FF2B5EF4-FFF2-40B4-BE49-F238E27FC236}">
                <a16:creationId xmlns:a16="http://schemas.microsoft.com/office/drawing/2014/main" id="{F3A54682-9176-4543-B214-711F81A2B67E}"/>
              </a:ext>
            </a:extLst>
          </p:cNvPr>
          <p:cNvSpPr>
            <a:spLocks noGrp="1"/>
          </p:cNvSpPr>
          <p:nvPr>
            <p:ph type="sldNum" sz="quarter" idx="10"/>
          </p:nvPr>
        </p:nvSpPr>
        <p:spPr/>
        <p:txBody>
          <a:bodyPr/>
          <a:lstStyle/>
          <a:p>
            <a:fld id="{84E9EF2B-0720-4576-9D68-0DF6BB52152F}" type="slidenum">
              <a:rPr lang="en-US" smtClean="0"/>
              <a:t>5</a:t>
            </a:fld>
            <a:endParaRPr lang="en-US"/>
          </a:p>
        </p:txBody>
      </p:sp>
    </p:spTree>
    <p:extLst>
      <p:ext uri="{BB962C8B-B14F-4D97-AF65-F5344CB8AC3E}">
        <p14:creationId xmlns:p14="http://schemas.microsoft.com/office/powerpoint/2010/main" val="402237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BCAB-F274-EF34-429E-2D955C88E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8E3A8-3CB4-C3DB-072C-F974B16C3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1E04B-2809-2A23-93E4-E11BE83C75D5}"/>
              </a:ext>
            </a:extLst>
          </p:cNvPr>
          <p:cNvSpPr>
            <a:spLocks noGrp="1"/>
          </p:cNvSpPr>
          <p:nvPr>
            <p:ph type="body" idx="1"/>
          </p:nvPr>
        </p:nvSpPr>
        <p:spPr>
          <a:xfrm>
            <a:off x="381000" y="4415790"/>
            <a:ext cx="6324600" cy="4183380"/>
          </a:xfrm>
        </p:spPr>
        <p:txBody>
          <a:bodyPr/>
          <a:lstStyle/>
          <a:p>
            <a:endParaRPr lang="en-US"/>
          </a:p>
        </p:txBody>
      </p:sp>
      <p:sp>
        <p:nvSpPr>
          <p:cNvPr id="4" name="Slide Number Placeholder 3">
            <a:extLst>
              <a:ext uri="{FF2B5EF4-FFF2-40B4-BE49-F238E27FC236}">
                <a16:creationId xmlns:a16="http://schemas.microsoft.com/office/drawing/2014/main" id="{A222AF0B-36E2-A88E-F5EB-E7F67F018513}"/>
              </a:ext>
            </a:extLst>
          </p:cNvPr>
          <p:cNvSpPr>
            <a:spLocks noGrp="1"/>
          </p:cNvSpPr>
          <p:nvPr>
            <p:ph type="sldNum" sz="quarter" idx="10"/>
          </p:nvPr>
        </p:nvSpPr>
        <p:spPr/>
        <p:txBody>
          <a:bodyPr/>
          <a:lstStyle/>
          <a:p>
            <a:fld id="{84E9EF2B-0720-4576-9D68-0DF6BB52152F}" type="slidenum">
              <a:rPr lang="en-US" smtClean="0"/>
              <a:t>6</a:t>
            </a:fld>
            <a:endParaRPr lang="en-US"/>
          </a:p>
        </p:txBody>
      </p:sp>
    </p:spTree>
    <p:extLst>
      <p:ext uri="{BB962C8B-B14F-4D97-AF65-F5344CB8AC3E}">
        <p14:creationId xmlns:p14="http://schemas.microsoft.com/office/powerpoint/2010/main" val="200250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A8EA-25D1-FDEA-5E8F-A45825F57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8BC21-6AD4-77A4-A8CF-5D84EF6B0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1A704-FCE4-7ECB-DBF7-D195B9E907AF}"/>
              </a:ext>
            </a:extLst>
          </p:cNvPr>
          <p:cNvSpPr>
            <a:spLocks noGrp="1"/>
          </p:cNvSpPr>
          <p:nvPr>
            <p:ph type="body" idx="1"/>
          </p:nvPr>
        </p:nvSpPr>
        <p:spPr>
          <a:xfrm>
            <a:off x="381000" y="4415790"/>
            <a:ext cx="6324600" cy="4183380"/>
          </a:xfrm>
        </p:spPr>
        <p:txBody>
          <a:bodyPr/>
          <a:lstStyle/>
          <a:p>
            <a:endParaRPr lang="en-US"/>
          </a:p>
        </p:txBody>
      </p:sp>
      <p:sp>
        <p:nvSpPr>
          <p:cNvPr id="4" name="Slide Number Placeholder 3">
            <a:extLst>
              <a:ext uri="{FF2B5EF4-FFF2-40B4-BE49-F238E27FC236}">
                <a16:creationId xmlns:a16="http://schemas.microsoft.com/office/drawing/2014/main" id="{66CF8326-6831-88AE-A9F7-167E26FF410E}"/>
              </a:ext>
            </a:extLst>
          </p:cNvPr>
          <p:cNvSpPr>
            <a:spLocks noGrp="1"/>
          </p:cNvSpPr>
          <p:nvPr>
            <p:ph type="sldNum" sz="quarter" idx="10"/>
          </p:nvPr>
        </p:nvSpPr>
        <p:spPr/>
        <p:txBody>
          <a:bodyPr/>
          <a:lstStyle/>
          <a:p>
            <a:fld id="{84E9EF2B-0720-4576-9D68-0DF6BB52152F}" type="slidenum">
              <a:rPr lang="en-US" smtClean="0"/>
              <a:t>7</a:t>
            </a:fld>
            <a:endParaRPr lang="en-US"/>
          </a:p>
        </p:txBody>
      </p:sp>
    </p:spTree>
    <p:extLst>
      <p:ext uri="{BB962C8B-B14F-4D97-AF65-F5344CB8AC3E}">
        <p14:creationId xmlns:p14="http://schemas.microsoft.com/office/powerpoint/2010/main" val="392819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8</a:t>
            </a:fld>
            <a:endParaRPr lang="en-US"/>
          </a:p>
        </p:txBody>
      </p:sp>
    </p:spTree>
    <p:extLst>
      <p:ext uri="{BB962C8B-B14F-4D97-AF65-F5344CB8AC3E}">
        <p14:creationId xmlns:p14="http://schemas.microsoft.com/office/powerpoint/2010/main" val="330396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324600" cy="4183380"/>
          </a:xfrm>
        </p:spPr>
        <p:txBody>
          <a:bodyPr/>
          <a:lstStyle/>
          <a:p>
            <a:endParaRPr lang="en-US"/>
          </a:p>
        </p:txBody>
      </p:sp>
      <p:sp>
        <p:nvSpPr>
          <p:cNvPr id="4" name="Slide Number Placeholder 3"/>
          <p:cNvSpPr>
            <a:spLocks noGrp="1"/>
          </p:cNvSpPr>
          <p:nvPr>
            <p:ph type="sldNum" sz="quarter" idx="10"/>
          </p:nvPr>
        </p:nvSpPr>
        <p:spPr/>
        <p:txBody>
          <a:bodyPr/>
          <a:lstStyle/>
          <a:p>
            <a:fld id="{84E9EF2B-0720-4576-9D68-0DF6BB52152F}" type="slidenum">
              <a:rPr lang="en-US" smtClean="0"/>
              <a:t>9</a:t>
            </a:fld>
            <a:endParaRPr lang="en-US"/>
          </a:p>
        </p:txBody>
      </p:sp>
    </p:spTree>
    <p:extLst>
      <p:ext uri="{BB962C8B-B14F-4D97-AF65-F5344CB8AC3E}">
        <p14:creationId xmlns:p14="http://schemas.microsoft.com/office/powerpoint/2010/main" val="15821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9B139-8014-49EB-87F4-305C40691F34}"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26468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B139-8014-49EB-87F4-305C40691F34}"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210134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B139-8014-49EB-87F4-305C40691F34}"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96158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9B139-8014-49EB-87F4-305C40691F34}"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412787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9B139-8014-49EB-87F4-305C40691F34}"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413276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9B139-8014-49EB-87F4-305C40691F34}"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67585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9B139-8014-49EB-87F4-305C40691F34}" type="datetimeFigureOut">
              <a:rPr lang="en-US" smtClean="0"/>
              <a:t>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218371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9B139-8014-49EB-87F4-305C40691F34}" type="datetimeFigureOut">
              <a:rPr lang="en-US" smtClean="0"/>
              <a:t>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99700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9B139-8014-49EB-87F4-305C40691F34}" type="datetimeFigureOut">
              <a:rPr lang="en-US" smtClean="0"/>
              <a:t>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16600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9B139-8014-49EB-87F4-305C40691F34}"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192872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9B139-8014-49EB-87F4-305C40691F34}"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E300C-22ED-4577-888F-5B772C33C48D}" type="slidenum">
              <a:rPr lang="en-US" smtClean="0"/>
              <a:t>‹#›</a:t>
            </a:fld>
            <a:endParaRPr lang="en-US"/>
          </a:p>
        </p:txBody>
      </p:sp>
    </p:spTree>
    <p:extLst>
      <p:ext uri="{BB962C8B-B14F-4D97-AF65-F5344CB8AC3E}">
        <p14:creationId xmlns:p14="http://schemas.microsoft.com/office/powerpoint/2010/main" val="59665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9B139-8014-49EB-87F4-305C40691F34}" type="datetimeFigureOut">
              <a:rPr lang="en-US" smtClean="0"/>
              <a:t>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300C-22ED-4577-888F-5B772C33C48D}" type="slidenum">
              <a:rPr lang="en-US" smtClean="0"/>
              <a:t>‹#›</a:t>
            </a:fld>
            <a:endParaRPr lang="en-US"/>
          </a:p>
        </p:txBody>
      </p:sp>
    </p:spTree>
    <p:extLst>
      <p:ext uri="{BB962C8B-B14F-4D97-AF65-F5344CB8AC3E}">
        <p14:creationId xmlns:p14="http://schemas.microsoft.com/office/powerpoint/2010/main" val="218152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go.education.illinois.edu/occrlsubscribe" TargetMode="Externa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7957" y="2059906"/>
            <a:ext cx="8610600" cy="1200329"/>
          </a:xfrm>
          <a:prstGeom prst="rect">
            <a:avLst/>
          </a:prstGeom>
          <a:noFill/>
        </p:spPr>
        <p:txBody>
          <a:bodyPr wrap="square" rtlCol="0">
            <a:spAutoFit/>
          </a:bodyPr>
          <a:lstStyle/>
          <a:p>
            <a:pPr algn="ctr"/>
            <a:r>
              <a:rPr lang="en-US" sz="3600" b="1" i="0" dirty="0">
                <a:solidFill>
                  <a:srgbClr val="242424"/>
                </a:solidFill>
                <a:effectLst/>
                <a:latin typeface="Segoe UI" panose="020B0502040204020203" pitchFamily="34" charset="0"/>
              </a:rPr>
              <a:t>How Postsecondary CTE is Impacting Priority Communities</a:t>
            </a:r>
            <a:endParaRPr lang="en-US" sz="3600" i="1" dirty="0">
              <a:effectLst>
                <a:outerShdw blurRad="38100" dist="38100" dir="2700000" algn="tl">
                  <a:srgbClr val="000000">
                    <a:alpha val="43137"/>
                  </a:srgbClr>
                </a:outerShdw>
              </a:effectLst>
              <a:latin typeface="Candara" panose="020E0502030303020204" pitchFamily="34" charset="0"/>
            </a:endParaRPr>
          </a:p>
        </p:txBody>
      </p:sp>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dirty="0" err="1">
                <a:solidFill>
                  <a:schemeClr val="bg1"/>
                </a:solidFill>
                <a:latin typeface="+mj-lt"/>
              </a:rPr>
              <a:t>www.occrl.Illinois.edu</a:t>
            </a:r>
            <a:endParaRPr lang="en-US" sz="1600">
              <a:solidFill>
                <a:schemeClr val="bg1"/>
              </a:solidFill>
              <a:latin typeface="+mj-lt"/>
            </a:endParaRP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99162"/>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b="1" dirty="0">
              <a:latin typeface="Candara" panose="020E050203030302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A3C3D315-6887-ADB8-DF0B-7F96A4BD608F}"/>
              </a:ext>
            </a:extLst>
          </p:cNvPr>
          <p:cNvSpPr>
            <a:spLocks noGrp="1"/>
          </p:cNvSpPr>
          <p:nvPr>
            <p:ph type="subTitle" idx="1"/>
          </p:nvPr>
        </p:nvSpPr>
        <p:spPr/>
        <p:txBody>
          <a:bodyPr/>
          <a:lstStyle/>
          <a:p>
            <a:r>
              <a:rPr lang="en-US" dirty="0"/>
              <a:t>Dr. Lorenzo Baber</a:t>
            </a:r>
          </a:p>
          <a:p>
            <a:r>
              <a:rPr lang="en-US" dirty="0"/>
              <a:t>Dr. Gianina Baker</a:t>
            </a:r>
          </a:p>
        </p:txBody>
      </p:sp>
    </p:spTree>
    <p:extLst>
      <p:ext uri="{BB962C8B-B14F-4D97-AF65-F5344CB8AC3E}">
        <p14:creationId xmlns:p14="http://schemas.microsoft.com/office/powerpoint/2010/main" val="422098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76200" y="118822"/>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Candara" panose="020E0502030303020204" pitchFamily="34" charset="0"/>
                <a:cs typeface="Calibri" panose="020F0502020204030204" pitchFamily="34" charset="0"/>
              </a:rPr>
              <a:t>Discussion Questions</a:t>
            </a:r>
          </a:p>
        </p:txBody>
      </p:sp>
      <p:sp>
        <p:nvSpPr>
          <p:cNvPr id="2" name="Rectangle 1">
            <a:extLst>
              <a:ext uri="{FF2B5EF4-FFF2-40B4-BE49-F238E27FC236}">
                <a16:creationId xmlns:a16="http://schemas.microsoft.com/office/drawing/2014/main" id="{EA81BCA5-3BA1-4E2C-B4AA-474080CF5AC3}"/>
              </a:ext>
            </a:extLst>
          </p:cNvPr>
          <p:cNvSpPr/>
          <p:nvPr/>
        </p:nvSpPr>
        <p:spPr>
          <a:xfrm>
            <a:off x="381000" y="4953000"/>
            <a:ext cx="5970152" cy="307777"/>
          </a:xfrm>
          <a:prstGeom prst="rect">
            <a:avLst/>
          </a:prstGeom>
        </p:spPr>
        <p:txBody>
          <a:bodyPr wrap="square">
            <a:spAutoFit/>
          </a:bodyPr>
          <a:lstStyle/>
          <a:p>
            <a:r>
              <a:rPr lang="en-US" sz="1400" i="1"/>
              <a:t>.</a:t>
            </a:r>
          </a:p>
        </p:txBody>
      </p:sp>
      <p:sp>
        <p:nvSpPr>
          <p:cNvPr id="5" name="Content Placeholder 4"/>
          <p:cNvSpPr>
            <a:spLocks noGrp="1"/>
          </p:cNvSpPr>
          <p:nvPr>
            <p:ph idx="1"/>
          </p:nvPr>
        </p:nvSpPr>
        <p:spPr>
          <a:xfrm>
            <a:off x="457200" y="1340017"/>
            <a:ext cx="8229600" cy="4525963"/>
          </a:xfrm>
        </p:spPr>
        <p:txBody>
          <a:bodyPr>
            <a:normAutofit fontScale="92500" lnSpcReduction="10000"/>
          </a:bodyPr>
          <a:lstStyle/>
          <a:p>
            <a:pPr>
              <a:spcBef>
                <a:spcPts val="0"/>
              </a:spcBef>
            </a:pPr>
            <a:endParaRPr lang="en-US" sz="2000" dirty="0">
              <a:solidFill>
                <a:srgbClr val="000000"/>
              </a:solidFill>
              <a:ea typeface="Times New Roman" panose="02020603050405020304" pitchFamily="18" charset="0"/>
              <a:cs typeface="Times New Roman" panose="02020603050405020304" pitchFamily="18" charset="0"/>
            </a:endParaRPr>
          </a:p>
          <a:p>
            <a:pPr>
              <a:spcBef>
                <a:spcPts val="0"/>
              </a:spcBef>
            </a:pPr>
            <a:r>
              <a:rPr lang="en-US" sz="2000" dirty="0">
                <a:solidFill>
                  <a:srgbClr val="000000"/>
                </a:solidFill>
                <a:ea typeface="Times New Roman" panose="02020603050405020304" pitchFamily="18" charset="0"/>
                <a:cs typeface="Times New Roman" panose="02020603050405020304" pitchFamily="18" charset="0"/>
              </a:rPr>
              <a:t>What do you see as the current state of postsecondary CTE programs?</a:t>
            </a:r>
          </a:p>
          <a:p>
            <a:pPr lvl="1">
              <a:spcBef>
                <a:spcPts val="0"/>
              </a:spcBef>
            </a:pPr>
            <a:r>
              <a:rPr lang="en-US" sz="1600" dirty="0">
                <a:solidFill>
                  <a:srgbClr val="000000"/>
                </a:solidFill>
                <a:ea typeface="Times New Roman" panose="02020603050405020304" pitchFamily="18" charset="0"/>
                <a:cs typeface="Times New Roman" panose="02020603050405020304" pitchFamily="18" charset="0"/>
              </a:rPr>
              <a:t>Changing workforce demands?</a:t>
            </a:r>
          </a:p>
          <a:p>
            <a:pPr lvl="1">
              <a:spcBef>
                <a:spcPts val="0"/>
              </a:spcBef>
            </a:pPr>
            <a:r>
              <a:rPr lang="en-US" sz="1600" dirty="0">
                <a:solidFill>
                  <a:srgbClr val="000000"/>
                </a:solidFill>
                <a:ea typeface="Times New Roman" panose="02020603050405020304" pitchFamily="18" charset="0"/>
                <a:cs typeface="Times New Roman" panose="02020603050405020304" pitchFamily="18" charset="0"/>
              </a:rPr>
              <a:t>Seeing an increasing emphasis on postsecondary credentials for entry-level positions?</a:t>
            </a:r>
          </a:p>
          <a:p>
            <a:pPr>
              <a:spcBef>
                <a:spcPts val="0"/>
              </a:spcBef>
            </a:pPr>
            <a:r>
              <a:rPr lang="en-US" sz="2000" dirty="0">
                <a:solidFill>
                  <a:srgbClr val="000000"/>
                </a:solidFill>
                <a:ea typeface="Times New Roman" panose="02020603050405020304" pitchFamily="18" charset="0"/>
                <a:cs typeface="Times New Roman" panose="02020603050405020304" pitchFamily="18" charset="0"/>
              </a:rPr>
              <a:t>How is your institution creating an inclusive workforce that meets the needs of a rapidly changing economy while empowering marginalized communities?</a:t>
            </a:r>
          </a:p>
          <a:p>
            <a:pPr lvl="1">
              <a:spcBef>
                <a:spcPts val="0"/>
              </a:spcBef>
            </a:pPr>
            <a:r>
              <a:rPr lang="en-US" sz="1600" dirty="0">
                <a:solidFill>
                  <a:srgbClr val="000000"/>
                </a:solidFill>
                <a:ea typeface="Times New Roman" panose="02020603050405020304" pitchFamily="18" charset="0"/>
                <a:cs typeface="Times New Roman" panose="02020603050405020304" pitchFamily="18" charset="0"/>
              </a:rPr>
              <a:t>Are your programs providing equitable opportunities for individuals from underrepresented backgrounds?</a:t>
            </a:r>
          </a:p>
          <a:p>
            <a:pPr lvl="2">
              <a:spcBef>
                <a:spcPts val="0"/>
              </a:spcBef>
            </a:pPr>
            <a:r>
              <a:rPr lang="en-US" sz="1200" dirty="0">
                <a:solidFill>
                  <a:srgbClr val="000000"/>
                </a:solidFill>
                <a:ea typeface="Times New Roman" panose="02020603050405020304" pitchFamily="18" charset="0"/>
                <a:cs typeface="Times New Roman" panose="02020603050405020304" pitchFamily="18" charset="0"/>
              </a:rPr>
              <a:t>Challenges</a:t>
            </a:r>
          </a:p>
          <a:p>
            <a:pPr lvl="2">
              <a:spcBef>
                <a:spcPts val="0"/>
              </a:spcBef>
            </a:pPr>
            <a:r>
              <a:rPr lang="en-US" sz="1200" dirty="0">
                <a:solidFill>
                  <a:srgbClr val="000000"/>
                </a:solidFill>
                <a:ea typeface="Times New Roman" panose="02020603050405020304" pitchFamily="18" charset="0"/>
                <a:cs typeface="Times New Roman" panose="02020603050405020304" pitchFamily="18" charset="0"/>
              </a:rPr>
              <a:t>Opportunities</a:t>
            </a:r>
          </a:p>
          <a:p>
            <a:pPr>
              <a:spcBef>
                <a:spcPts val="0"/>
              </a:spcBef>
            </a:pPr>
            <a:r>
              <a:rPr lang="en-US" sz="2000" dirty="0">
                <a:solidFill>
                  <a:srgbClr val="000000"/>
                </a:solidFill>
                <a:ea typeface="Times New Roman" panose="02020603050405020304" pitchFamily="18" charset="0"/>
                <a:cs typeface="Times New Roman" panose="02020603050405020304" pitchFamily="18" charset="0"/>
              </a:rPr>
              <a:t>Who are your priority communities?</a:t>
            </a:r>
          </a:p>
          <a:p>
            <a:pPr lvl="1">
              <a:spcBef>
                <a:spcPts val="0"/>
              </a:spcBef>
            </a:pPr>
            <a:r>
              <a:rPr lang="en-US" sz="1600" dirty="0">
                <a:solidFill>
                  <a:srgbClr val="000000"/>
                </a:solidFill>
                <a:ea typeface="Times New Roman" panose="02020603050405020304" pitchFamily="18" charset="0"/>
                <a:cs typeface="Times New Roman" panose="02020603050405020304" pitchFamily="18" charset="0"/>
              </a:rPr>
              <a:t>Are you currently collecting data on said community(</a:t>
            </a:r>
            <a:r>
              <a:rPr lang="en-US" sz="1600" dirty="0" err="1">
                <a:solidFill>
                  <a:srgbClr val="000000"/>
                </a:solidFill>
                <a:ea typeface="Times New Roman" panose="02020603050405020304" pitchFamily="18" charset="0"/>
                <a:cs typeface="Times New Roman" panose="02020603050405020304" pitchFamily="18" charset="0"/>
              </a:rPr>
              <a:t>ies</a:t>
            </a:r>
            <a:r>
              <a:rPr lang="en-US" sz="1600" dirty="0">
                <a:solidFill>
                  <a:srgbClr val="000000"/>
                </a:solidFill>
                <a:ea typeface="Times New Roman" panose="02020603050405020304" pitchFamily="18" charset="0"/>
                <a:cs typeface="Times New Roman" panose="02020603050405020304" pitchFamily="18" charset="0"/>
              </a:rPr>
              <a:t>)?</a:t>
            </a:r>
          </a:p>
          <a:p>
            <a:pPr>
              <a:spcBef>
                <a:spcPts val="0"/>
              </a:spcBef>
            </a:pPr>
            <a:r>
              <a:rPr lang="en-US" sz="2000" dirty="0">
                <a:solidFill>
                  <a:srgbClr val="000000"/>
                </a:solidFill>
                <a:ea typeface="Times New Roman" panose="02020603050405020304" pitchFamily="18" charset="0"/>
                <a:cs typeface="Times New Roman" panose="02020603050405020304" pitchFamily="18" charset="0"/>
              </a:rPr>
              <a:t>How would you use the data to address disparities in access to education to high-wage, high-demand jobs for those in under-resourced communities?</a:t>
            </a:r>
          </a:p>
          <a:p>
            <a:pPr>
              <a:spcBef>
                <a:spcPts val="0"/>
              </a:spcBef>
            </a:pPr>
            <a:r>
              <a:rPr lang="en-US" sz="2000" dirty="0">
                <a:solidFill>
                  <a:srgbClr val="000000"/>
                </a:solidFill>
                <a:ea typeface="Times New Roman" panose="02020603050405020304" pitchFamily="18" charset="0"/>
                <a:cs typeface="Times New Roman" panose="02020603050405020304" pitchFamily="18" charset="0"/>
              </a:rPr>
              <a:t>What role can industry partners play in supporting the need for an inclusive workforce? </a:t>
            </a:r>
          </a:p>
          <a:p>
            <a:pPr>
              <a:spcBef>
                <a:spcPts val="0"/>
              </a:spcBef>
            </a:pPr>
            <a:r>
              <a:rPr lang="en-US" sz="2400" dirty="0">
                <a:solidFill>
                  <a:srgbClr val="000000"/>
                </a:solidFill>
                <a:ea typeface="Times New Roman" panose="02020603050405020304" pitchFamily="18" charset="0"/>
                <a:cs typeface="Times New Roman" panose="02020603050405020304" pitchFamily="18" charset="0"/>
              </a:rPr>
              <a:t>What resources do you need to do this work?</a:t>
            </a:r>
            <a:br>
              <a:rPr lang="en-US" sz="2400" dirty="0">
                <a:solidFill>
                  <a:srgbClr val="000000"/>
                </a:solidFill>
                <a:ea typeface="Times New Roman" panose="02020603050405020304" pitchFamily="18" charset="0"/>
                <a:cs typeface="Times New Roman" panose="02020603050405020304" pitchFamily="18" charset="0"/>
              </a:rPr>
            </a:br>
            <a:endParaRPr lang="en-US" sz="2400" dirty="0">
              <a:solidFill>
                <a:srgbClr val="000000"/>
              </a:solidFill>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227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sp>
        <p:nvSpPr>
          <p:cNvPr id="15" name="TextBox 14"/>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9" name="TextBox 18"/>
          <p:cNvSpPr txBox="1"/>
          <p:nvPr/>
        </p:nvSpPr>
        <p:spPr>
          <a:xfrm>
            <a:off x="381000" y="2775628"/>
            <a:ext cx="8618483" cy="646331"/>
          </a:xfrm>
          <a:prstGeom prst="rect">
            <a:avLst/>
          </a:prstGeom>
          <a:noFill/>
        </p:spPr>
        <p:txBody>
          <a:bodyPr wrap="square" rtlCol="0">
            <a:spAutoFit/>
          </a:bodyPr>
          <a:lstStyle/>
          <a:p>
            <a:r>
              <a:rPr lang="en-US" sz="3600" b="1">
                <a:latin typeface="Candara" panose="020E0502030303020204" pitchFamily="34" charset="0"/>
              </a:rPr>
              <a:t>Stay Informed!</a:t>
            </a:r>
          </a:p>
        </p:txBody>
      </p:sp>
      <p:pic>
        <p:nvPicPr>
          <p:cNvPr id="11" name="Picture 10">
            <a:extLst>
              <a:ext uri="{FF2B5EF4-FFF2-40B4-BE49-F238E27FC236}">
                <a16:creationId xmlns:a16="http://schemas.microsoft.com/office/drawing/2014/main" id="{388A8DDD-310D-4794-A6D4-41D231BE8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9879"/>
            <a:ext cx="9144000" cy="2772461"/>
          </a:xfrm>
          <a:prstGeom prst="rect">
            <a:avLst/>
          </a:prstGeom>
        </p:spPr>
      </p:pic>
      <p:sp>
        <p:nvSpPr>
          <p:cNvPr id="21" name="TextBox 20">
            <a:extLst>
              <a:ext uri="{FF2B5EF4-FFF2-40B4-BE49-F238E27FC236}">
                <a16:creationId xmlns:a16="http://schemas.microsoft.com/office/drawing/2014/main" id="{54C0DEBA-DAB8-45C4-833B-2C96271BA3E1}"/>
              </a:ext>
            </a:extLst>
          </p:cNvPr>
          <p:cNvSpPr txBox="1"/>
          <p:nvPr/>
        </p:nvSpPr>
        <p:spPr>
          <a:xfrm>
            <a:off x="990600" y="3614434"/>
            <a:ext cx="6781800" cy="1923604"/>
          </a:xfrm>
          <a:prstGeom prst="rect">
            <a:avLst/>
          </a:prstGeom>
          <a:noFill/>
        </p:spPr>
        <p:txBody>
          <a:bodyPr wrap="square" rtlCol="0">
            <a:spAutoFit/>
          </a:bodyPr>
          <a:lstStyle/>
          <a:p>
            <a:r>
              <a:rPr lang="en-US" sz="2600" dirty="0">
                <a:latin typeface="Candara" panose="020E0502030303020204" pitchFamily="34" charset="0"/>
              </a:rPr>
              <a:t>Subscribe to the OCCRL Network News and receive updates on all of OCCRL’s research, professional development, and other events. </a:t>
            </a:r>
          </a:p>
          <a:p>
            <a:pPr algn="r"/>
            <a:endParaRPr lang="en-US" sz="2000" dirty="0">
              <a:latin typeface="Candara" panose="020E0502030303020204" pitchFamily="34" charset="0"/>
            </a:endParaRPr>
          </a:p>
          <a:p>
            <a:r>
              <a:rPr lang="en-US" sz="2000" b="1" i="0" u="sng" strike="noStrike" dirty="0">
                <a:solidFill>
                  <a:srgbClr val="0078D7"/>
                </a:solidFill>
                <a:effectLst/>
                <a:latin typeface="Aptos" panose="020B0004020202020204" pitchFamily="34" charset="0"/>
                <a:hlinkClick r:id="rId6" tooltip="https://go.education.illinois.edu/occrlsubscribe"/>
              </a:rPr>
              <a:t>go.education.illinois.edu/occrlsubscribe</a:t>
            </a:r>
            <a:endParaRPr lang="en-US" sz="2000" dirty="0">
              <a:latin typeface="+mj-lt"/>
            </a:endParaRPr>
          </a:p>
        </p:txBody>
      </p:sp>
    </p:spTree>
    <p:extLst>
      <p:ext uri="{BB962C8B-B14F-4D97-AF65-F5344CB8AC3E}">
        <p14:creationId xmlns:p14="http://schemas.microsoft.com/office/powerpoint/2010/main" val="400821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0404" y="924801"/>
            <a:ext cx="8623554" cy="928140"/>
          </a:xfrm>
        </p:spPr>
        <p:txBody>
          <a:bodyPr>
            <a:noAutofit/>
          </a:bodyPr>
          <a:lstStyle/>
          <a:p>
            <a:pPr algn="l"/>
            <a:r>
              <a:rPr lang="en-US" sz="2500" dirty="0">
                <a:solidFill>
                  <a:schemeClr val="tx1"/>
                </a:solidFill>
                <a:latin typeface="Candara" panose="020E0502030303020204" pitchFamily="34" charset="0"/>
                <a:cs typeface="Calibri" panose="020F0502020204030204" pitchFamily="34" charset="0"/>
              </a:rPr>
              <a:t>OCCRL researchers study policies, programs, and practices designed to enhance outcomes for diverse youth and adults who seek to transition to and through college to employment</a:t>
            </a:r>
            <a:r>
              <a:rPr lang="en-US" sz="2200" dirty="0">
                <a:solidFill>
                  <a:schemeClr val="tx1"/>
                </a:solidFill>
                <a:latin typeface="Century Gothic" panose="020B0502020202020204" pitchFamily="34" charset="0"/>
                <a:cs typeface="Calibri" panose="020F0502020204030204" pitchFamily="34" charset="0"/>
              </a:rPr>
              <a:t>. </a:t>
            </a:r>
          </a:p>
        </p:txBody>
      </p:sp>
      <p:sp>
        <p:nvSpPr>
          <p:cNvPr id="14" name="TextBox 13"/>
          <p:cNvSpPr txBox="1"/>
          <p:nvPr/>
        </p:nvSpPr>
        <p:spPr>
          <a:xfrm>
            <a:off x="290403" y="5659321"/>
            <a:ext cx="8610600" cy="400110"/>
          </a:xfrm>
          <a:prstGeom prst="rect">
            <a:avLst/>
          </a:prstGeom>
          <a:noFill/>
        </p:spPr>
        <p:txBody>
          <a:bodyPr wrap="square" rtlCol="0">
            <a:spAutoFit/>
          </a:bodyPr>
          <a:lstStyle/>
          <a:p>
            <a:pPr algn="ctr"/>
            <a:r>
              <a:rPr lang="en-US" sz="2000" i="1" dirty="0">
                <a:effectLst>
                  <a:outerShdw blurRad="38100" dist="38100" dir="2700000" algn="tl">
                    <a:srgbClr val="000000">
                      <a:alpha val="43137"/>
                    </a:srgbClr>
                  </a:outerShdw>
                </a:effectLst>
                <a:latin typeface="Candara" panose="020E0502030303020204" pitchFamily="34" charset="0"/>
              </a:rPr>
              <a:t>Strengthening Pathways for All Students Through Research and Leadership</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558" y="2273691"/>
            <a:ext cx="6031246" cy="3325969"/>
          </a:xfrm>
          <a:prstGeom prst="rect">
            <a:avLst/>
          </a:prstGeom>
        </p:spPr>
      </p:pic>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dirty="0" err="1">
                <a:solidFill>
                  <a:schemeClr val="bg1"/>
                </a:solidFill>
                <a:latin typeface="+mj-lt"/>
              </a:rPr>
              <a:t>www.occrl.Illinois.edu</a:t>
            </a:r>
            <a:endParaRPr lang="en-US" sz="1600">
              <a:solidFill>
                <a:schemeClr val="bg1"/>
              </a:solidFill>
              <a:latin typeface="+mj-lt"/>
            </a:endParaRP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99162"/>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latin typeface="Candara" panose="020E0502030303020204" pitchFamily="34" charset="0"/>
                <a:cs typeface="Calibri" panose="020F0502020204030204" pitchFamily="34" charset="0"/>
              </a:rPr>
              <a:t>Our Mission </a:t>
            </a:r>
          </a:p>
        </p:txBody>
      </p:sp>
    </p:spTree>
    <p:extLst>
      <p:ext uri="{BB962C8B-B14F-4D97-AF65-F5344CB8AC3E}">
        <p14:creationId xmlns:p14="http://schemas.microsoft.com/office/powerpoint/2010/main" val="127145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16164"/>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U.S. Postsecondary Completion Rates – Credential or higher (Lumina, 2023)</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a:latin typeface="Candara" panose="020E0502030303020204" pitchFamily="34" charset="0"/>
              <a:cs typeface="Calibri" panose="020F0502020204030204" pitchFamily="34" charset="0"/>
            </a:endParaRPr>
          </a:p>
        </p:txBody>
      </p:sp>
      <p:pic>
        <p:nvPicPr>
          <p:cNvPr id="2" name="Content Placeholder 1">
            <a:extLst>
              <a:ext uri="{FF2B5EF4-FFF2-40B4-BE49-F238E27FC236}">
                <a16:creationId xmlns:a16="http://schemas.microsoft.com/office/drawing/2014/main" id="{F46DA6D1-FB98-AAB0-AEF1-830251270E71}"/>
              </a:ext>
            </a:extLst>
          </p:cNvPr>
          <p:cNvPicPr>
            <a:picLocks noGrp="1" noChangeAspect="1"/>
          </p:cNvPicPr>
          <p:nvPr>
            <p:ph idx="1"/>
          </p:nvPr>
        </p:nvPicPr>
        <p:blipFill>
          <a:blip r:embed="rId6"/>
          <a:stretch>
            <a:fillRect/>
          </a:stretch>
        </p:blipFill>
        <p:spPr>
          <a:xfrm>
            <a:off x="1219200" y="848570"/>
            <a:ext cx="6742256" cy="5146333"/>
          </a:xfrm>
          <a:prstGeom prst="rect">
            <a:avLst/>
          </a:prstGeom>
        </p:spPr>
      </p:pic>
    </p:spTree>
    <p:extLst>
      <p:ext uri="{BB962C8B-B14F-4D97-AF65-F5344CB8AC3E}">
        <p14:creationId xmlns:p14="http://schemas.microsoft.com/office/powerpoint/2010/main" val="162546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16164"/>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Postsecondary Completion Rates: Illinois Example</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a:latin typeface="Candara" panose="020E050203030302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FA687A75-F589-4A0B-9463-767FC2CB43A3}"/>
              </a:ext>
            </a:extLst>
          </p:cNvPr>
          <p:cNvSpPr>
            <a:spLocks noGrp="1"/>
          </p:cNvSpPr>
          <p:nvPr>
            <p:ph idx="1"/>
          </p:nvPr>
        </p:nvSpPr>
        <p:spPr>
          <a:xfrm>
            <a:off x="457200" y="1061687"/>
            <a:ext cx="7743902" cy="4822859"/>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1600" dirty="0"/>
          </a:p>
          <a:p>
            <a:r>
              <a:rPr lang="en-US" sz="1400" b="0" dirty="0">
                <a:effectLst/>
                <a:latin typeface="Calibri" panose="020F0502020204030204" pitchFamily="34" charset="0"/>
                <a:cs typeface="Calibri" panose="020F0502020204030204" pitchFamily="34" charset="0"/>
              </a:rPr>
              <a:t>Educational attainment among working-age adults in Illinois is 56.9 percent which exceeds the national average of 53.7 percent, but falls below the goal of 60 percent by 2025</a:t>
            </a:r>
          </a:p>
          <a:p>
            <a:pPr marL="0" indent="0">
              <a:buNone/>
            </a:pPr>
            <a:endParaRPr lang="en-US" sz="1400" b="0" dirty="0">
              <a:solidFill>
                <a:srgbClr val="FF0000"/>
              </a:solidFill>
              <a:effectLst/>
              <a:latin typeface="Calibri" panose="020F0502020204030204" pitchFamily="34" charset="0"/>
              <a:cs typeface="Calibri" panose="020F0502020204030204" pitchFamily="34" charset="0"/>
            </a:endParaRPr>
          </a:p>
          <a:p>
            <a:pPr>
              <a:spcBef>
                <a:spcPts val="0"/>
              </a:spcBef>
            </a:pPr>
            <a:r>
              <a:rPr lang="en-US" sz="1400" b="0" i="0" u="none" strike="noStrike" dirty="0">
                <a:solidFill>
                  <a:srgbClr val="0F1419"/>
                </a:solidFill>
                <a:effectLst/>
                <a:latin typeface="Calibri" panose="020F0502020204030204" pitchFamily="34" charset="0"/>
                <a:cs typeface="Calibri" panose="020F0502020204030204" pitchFamily="34" charset="0"/>
              </a:rPr>
              <a:t>Much of the above-national average attainment rate in Illinois is carried by four counties – DuPage (61.2%), McLean (56.7%), Champaign (56.6%), and Lake (54.3%). The remaining counties including the largest, Cook County, have attainment rates below the state and national average. </a:t>
            </a:r>
          </a:p>
          <a:p>
            <a:pPr>
              <a:spcBef>
                <a:spcPts val="0"/>
              </a:spcBef>
            </a:pPr>
            <a:endParaRPr lang="en-US" sz="1400" dirty="0">
              <a:solidFill>
                <a:srgbClr val="0F1419"/>
              </a:solidFill>
              <a:latin typeface="Calibri" panose="020F0502020204030204" pitchFamily="34" charset="0"/>
              <a:cs typeface="Calibri" panose="020F0502020204030204" pitchFamily="34" charset="0"/>
            </a:endParaRPr>
          </a:p>
          <a:p>
            <a:pPr>
              <a:spcBef>
                <a:spcPts val="0"/>
              </a:spcBef>
            </a:pPr>
            <a:r>
              <a:rPr lang="en-US" sz="1400" b="0" i="0" u="none" strike="noStrike" dirty="0">
                <a:solidFill>
                  <a:srgbClr val="0F1419"/>
                </a:solidFill>
                <a:effectLst/>
                <a:latin typeface="Calibri" panose="020F0502020204030204" pitchFamily="34" charset="0"/>
                <a:cs typeface="Calibri" panose="020F0502020204030204" pitchFamily="34" charset="0"/>
              </a:rPr>
              <a:t>There are seven counties in Illinois with more than 100k working adults and less than 50% postsecondary attainment rates – McHenry (47.8%), Will (46.6%), Kane (45%), </a:t>
            </a:r>
            <a:r>
              <a:rPr lang="en-US" sz="1400" i="0" u="none" strike="noStrike" dirty="0">
                <a:solidFill>
                  <a:srgbClr val="0F1419"/>
                </a:solidFill>
                <a:effectLst/>
                <a:latin typeface="Calibri" panose="020F0502020204030204" pitchFamily="34" charset="0"/>
                <a:cs typeface="Calibri" panose="020F0502020204030204" pitchFamily="34" charset="0"/>
              </a:rPr>
              <a:t>Sangamon (44.6%), </a:t>
            </a:r>
            <a:r>
              <a:rPr lang="en-US" sz="1400" b="0" i="0" u="none" strike="noStrike" dirty="0">
                <a:solidFill>
                  <a:srgbClr val="0F1419"/>
                </a:solidFill>
                <a:effectLst/>
                <a:latin typeface="Calibri" panose="020F0502020204030204" pitchFamily="34" charset="0"/>
                <a:cs typeface="Calibri" panose="020F0502020204030204" pitchFamily="34" charset="0"/>
              </a:rPr>
              <a:t>St. Clair (42.6%), Madison (42.3%), and </a:t>
            </a:r>
            <a:r>
              <a:rPr lang="en-US" sz="1400" i="0" u="none" strike="noStrike" dirty="0">
                <a:solidFill>
                  <a:srgbClr val="0F1419"/>
                </a:solidFill>
                <a:effectLst/>
                <a:latin typeface="Calibri" panose="020F0502020204030204" pitchFamily="34" charset="0"/>
                <a:cs typeface="Calibri" panose="020F0502020204030204" pitchFamily="34" charset="0"/>
              </a:rPr>
              <a:t>Winnebago (33.9%). </a:t>
            </a:r>
          </a:p>
          <a:p>
            <a:pPr>
              <a:spcBef>
                <a:spcPts val="0"/>
              </a:spcBef>
            </a:pPr>
            <a:endParaRPr lang="en-US" sz="1400" dirty="0">
              <a:solidFill>
                <a:srgbClr val="0F1419"/>
              </a:solidFill>
              <a:latin typeface="Calibri" panose="020F0502020204030204" pitchFamily="34" charset="0"/>
              <a:cs typeface="Calibri" panose="020F0502020204030204" pitchFamily="34" charset="0"/>
            </a:endParaRPr>
          </a:p>
          <a:p>
            <a:pPr>
              <a:spcBef>
                <a:spcPts val="0"/>
              </a:spcBef>
            </a:pPr>
            <a:r>
              <a:rPr lang="en-US" sz="1400" b="0" i="0" u="none" strike="noStrike" dirty="0">
                <a:solidFill>
                  <a:srgbClr val="0F1419"/>
                </a:solidFill>
                <a:effectLst/>
                <a:latin typeface="Calibri" panose="020F0502020204030204" pitchFamily="34" charset="0"/>
                <a:cs typeface="Calibri" panose="020F0502020204030204" pitchFamily="34" charset="0"/>
              </a:rPr>
              <a:t>Illinois continues to fall short in addressing racialized inequalities within attainment rates – including a 33.9% attainment rate among the 900k Black working adults and a 25.3% attainment among the 1.13 million Latinx population.</a:t>
            </a:r>
          </a:p>
          <a:p>
            <a:pPr>
              <a:spcBef>
                <a:spcPts val="0"/>
              </a:spcBef>
            </a:pPr>
            <a:endParaRPr lang="en-US" sz="1400" b="0" i="0" u="none" strike="noStrike" dirty="0">
              <a:solidFill>
                <a:srgbClr val="0F1419"/>
              </a:solidFill>
              <a:effectLst/>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10.7% of working adults in Illinois have some college, but no credential (more than those with an associate’s – 8.7%). </a:t>
            </a:r>
          </a:p>
          <a:p>
            <a:pPr marL="0" indent="0">
              <a:buNone/>
            </a:pPr>
            <a:endParaRPr lang="en-US" sz="1050" b="0" dirty="0">
              <a:effectLst/>
              <a:latin typeface="Univers LT"/>
            </a:endParaRPr>
          </a:p>
          <a:p>
            <a:pPr marL="0" indent="0">
              <a:buNone/>
            </a:pPr>
            <a:br>
              <a:rPr lang="en-US" sz="1050" b="0" dirty="0">
                <a:effectLst/>
                <a:latin typeface="Univers LT"/>
              </a:rPr>
            </a:br>
            <a:endParaRPr lang="en-US" sz="1050" b="0" dirty="0">
              <a:effectLst/>
              <a:latin typeface="Univers LT"/>
            </a:endParaRPr>
          </a:p>
          <a:p>
            <a:pPr marL="0" marR="0" lvl="0" indent="0">
              <a:lnSpc>
                <a:spcPct val="107000"/>
              </a:lnSpc>
              <a:spcBef>
                <a:spcPts val="0"/>
              </a:spcBef>
              <a:spcAft>
                <a:spcPts val="0"/>
              </a:spcAft>
              <a:buNone/>
            </a:pPr>
            <a:r>
              <a:rPr lang="en-US" sz="800" dirty="0"/>
              <a:t>Lumina Foundation, A Stronger Nation (2023)</a:t>
            </a:r>
          </a:p>
        </p:txBody>
      </p:sp>
    </p:spTree>
    <p:extLst>
      <p:ext uri="{BB962C8B-B14F-4D97-AF65-F5344CB8AC3E}">
        <p14:creationId xmlns:p14="http://schemas.microsoft.com/office/powerpoint/2010/main" val="314127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3A306-5640-83AD-8FA1-8B5ECAA9211B}"/>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55CC53CB-B19B-4EB1-4329-79FD2D2CD68D}"/>
              </a:ext>
            </a:extLst>
          </p:cNvPr>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44D9E1-FDE0-A53B-EA89-9A4D4942D01D}"/>
              </a:ext>
            </a:extLst>
          </p:cNvPr>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a:extLst>
              <a:ext uri="{FF2B5EF4-FFF2-40B4-BE49-F238E27FC236}">
                <a16:creationId xmlns:a16="http://schemas.microsoft.com/office/drawing/2014/main" id="{89AAD332-C3AE-FA83-E87C-C8FE245562F5}"/>
              </a:ext>
            </a:extLst>
          </p:cNvPr>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a:extLst>
              <a:ext uri="{FF2B5EF4-FFF2-40B4-BE49-F238E27FC236}">
                <a16:creationId xmlns:a16="http://schemas.microsoft.com/office/drawing/2014/main" id="{AC88BA45-9937-1D7A-321B-CF3A757A7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a:extLst>
              <a:ext uri="{FF2B5EF4-FFF2-40B4-BE49-F238E27FC236}">
                <a16:creationId xmlns:a16="http://schemas.microsoft.com/office/drawing/2014/main" id="{B6E57F7F-CB0B-98F0-790F-9ABD522DF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a:extLst>
              <a:ext uri="{FF2B5EF4-FFF2-40B4-BE49-F238E27FC236}">
                <a16:creationId xmlns:a16="http://schemas.microsoft.com/office/drawing/2014/main" id="{3E838065-561A-C797-316D-AA08D320F31F}"/>
              </a:ext>
            </a:extLst>
          </p:cNvPr>
          <p:cNvSpPr/>
          <p:nvPr/>
        </p:nvSpPr>
        <p:spPr>
          <a:xfrm>
            <a:off x="-15844" y="0"/>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110ED0B-0C68-EB3A-6146-2A7FA71F02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9C4932F2-A8E9-8615-C27A-D77BADEFC152}"/>
              </a:ext>
            </a:extLst>
          </p:cNvPr>
          <p:cNvSpPr txBox="1">
            <a:spLocks/>
          </p:cNvSpPr>
          <p:nvPr/>
        </p:nvSpPr>
        <p:spPr>
          <a:xfrm>
            <a:off x="76200" y="95035"/>
            <a:ext cx="7696200" cy="76199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2D3B45"/>
                </a:solidFill>
                <a:ea typeface="Times New Roman" panose="02020603050405020304" pitchFamily="18" charset="0"/>
                <a:cs typeface="Calibri" panose="020F0502020204030204" pitchFamily="34" charset="0"/>
              </a:rPr>
              <a:t>Illinois Counties with Lowest Postsecondary Attainment</a:t>
            </a:r>
          </a:p>
        </p:txBody>
      </p:sp>
      <p:sp>
        <p:nvSpPr>
          <p:cNvPr id="2" name="Rectangle 1">
            <a:extLst>
              <a:ext uri="{FF2B5EF4-FFF2-40B4-BE49-F238E27FC236}">
                <a16:creationId xmlns:a16="http://schemas.microsoft.com/office/drawing/2014/main" id="{7409911B-3280-315B-22F2-22EBE396D5D6}"/>
              </a:ext>
            </a:extLst>
          </p:cNvPr>
          <p:cNvSpPr/>
          <p:nvPr/>
        </p:nvSpPr>
        <p:spPr>
          <a:xfrm>
            <a:off x="381000" y="4953000"/>
            <a:ext cx="5970152" cy="307777"/>
          </a:xfrm>
          <a:prstGeom prst="rect">
            <a:avLst/>
          </a:prstGeom>
        </p:spPr>
        <p:txBody>
          <a:bodyPr wrap="square">
            <a:spAutoFit/>
          </a:bodyPr>
          <a:lstStyle/>
          <a:p>
            <a:r>
              <a:rPr lang="en-US" sz="1400" i="1"/>
              <a:t>.</a:t>
            </a:r>
          </a:p>
        </p:txBody>
      </p:sp>
      <p:graphicFrame>
        <p:nvGraphicFramePr>
          <p:cNvPr id="7" name="Diagram 6">
            <a:extLst>
              <a:ext uri="{FF2B5EF4-FFF2-40B4-BE49-F238E27FC236}">
                <a16:creationId xmlns:a16="http://schemas.microsoft.com/office/drawing/2014/main" id="{8CC16100-8EFB-0C4A-7626-CFF9C72BDDFD}"/>
              </a:ext>
            </a:extLst>
          </p:cNvPr>
          <p:cNvGraphicFramePr/>
          <p:nvPr>
            <p:extLst>
              <p:ext uri="{D42A27DB-BD31-4B8C-83A1-F6EECF244321}">
                <p14:modId xmlns:p14="http://schemas.microsoft.com/office/powerpoint/2010/main" val="2064105758"/>
              </p:ext>
            </p:extLst>
          </p:nvPr>
        </p:nvGraphicFramePr>
        <p:xfrm>
          <a:off x="150025" y="968233"/>
          <a:ext cx="8763932" cy="48811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86461E28-A911-0A03-CD3C-ADBD261119E1}"/>
              </a:ext>
            </a:extLst>
          </p:cNvPr>
          <p:cNvSpPr txBox="1"/>
          <p:nvPr/>
        </p:nvSpPr>
        <p:spPr>
          <a:xfrm>
            <a:off x="375834" y="1300502"/>
            <a:ext cx="2238127" cy="3847207"/>
          </a:xfrm>
          <a:prstGeom prst="rect">
            <a:avLst/>
          </a:prstGeom>
          <a:noFill/>
        </p:spPr>
        <p:txBody>
          <a:bodyPr wrap="square" rtlCol="0">
            <a:spAutoFit/>
          </a:bodyPr>
          <a:lstStyle/>
          <a:p>
            <a:r>
              <a:rPr lang="en-US" sz="1200" dirty="0"/>
              <a:t>Alexander	17.1%</a:t>
            </a:r>
          </a:p>
          <a:p>
            <a:r>
              <a:rPr lang="en-US" sz="1200" dirty="0"/>
              <a:t>Brown 	22.3%</a:t>
            </a:r>
          </a:p>
          <a:p>
            <a:r>
              <a:rPr lang="en-US" sz="1200" dirty="0"/>
              <a:t>Pulaski	23.9%</a:t>
            </a:r>
          </a:p>
          <a:p>
            <a:r>
              <a:rPr lang="en-US" sz="1200" dirty="0"/>
              <a:t>Randolph	24.2%</a:t>
            </a:r>
          </a:p>
          <a:p>
            <a:r>
              <a:rPr lang="en-US" sz="1200" dirty="0"/>
              <a:t>Gallatin	25.0%</a:t>
            </a:r>
          </a:p>
          <a:p>
            <a:r>
              <a:rPr lang="en-US" sz="1200" dirty="0"/>
              <a:t>Greene	25.3%</a:t>
            </a:r>
          </a:p>
          <a:p>
            <a:r>
              <a:rPr lang="en-US" sz="1200" dirty="0"/>
              <a:t>Perry	25.4%</a:t>
            </a:r>
          </a:p>
          <a:p>
            <a:r>
              <a:rPr lang="en-US" sz="1200" dirty="0"/>
              <a:t>Pope	26.1%</a:t>
            </a:r>
          </a:p>
          <a:p>
            <a:r>
              <a:rPr lang="en-US" sz="1200" dirty="0"/>
              <a:t>Johnson	26.7%</a:t>
            </a:r>
          </a:p>
          <a:p>
            <a:r>
              <a:rPr lang="en-US" sz="1200" dirty="0"/>
              <a:t>Massac	26.9%</a:t>
            </a:r>
          </a:p>
          <a:p>
            <a:r>
              <a:rPr lang="en-US" sz="1200" dirty="0"/>
              <a:t>Lawrence	27.3%</a:t>
            </a:r>
          </a:p>
          <a:p>
            <a:r>
              <a:rPr lang="en-US" sz="1200" dirty="0"/>
              <a:t>Montgomery	27.5%</a:t>
            </a:r>
          </a:p>
          <a:p>
            <a:r>
              <a:rPr lang="en-US" sz="1200" dirty="0"/>
              <a:t>Cass	27.7%</a:t>
            </a:r>
          </a:p>
          <a:p>
            <a:r>
              <a:rPr lang="en-US" sz="1200" dirty="0"/>
              <a:t>Vermillion 	28.5%</a:t>
            </a:r>
          </a:p>
          <a:p>
            <a:r>
              <a:rPr lang="en-US" sz="1200" dirty="0"/>
              <a:t>Hardin	28.5%</a:t>
            </a:r>
          </a:p>
          <a:p>
            <a:r>
              <a:rPr lang="en-US" sz="1200" dirty="0"/>
              <a:t>Carroll	28.9%</a:t>
            </a:r>
          </a:p>
          <a:p>
            <a:r>
              <a:rPr lang="en-US" sz="1200" dirty="0"/>
              <a:t>Pike	28.8%</a:t>
            </a:r>
          </a:p>
          <a:p>
            <a:r>
              <a:rPr lang="en-US" sz="1200" dirty="0"/>
              <a:t>Christian 	29.5%</a:t>
            </a:r>
          </a:p>
          <a:p>
            <a:r>
              <a:rPr lang="en-US" sz="1200" dirty="0"/>
              <a:t>Livingston	29.6%</a:t>
            </a:r>
          </a:p>
          <a:p>
            <a:r>
              <a:rPr lang="en-US" sz="1200" dirty="0"/>
              <a:t>Fayette	29.6</a:t>
            </a:r>
            <a:r>
              <a:rPr lang="en-US" sz="1600" dirty="0"/>
              <a:t>%</a:t>
            </a:r>
          </a:p>
        </p:txBody>
      </p:sp>
      <p:pic>
        <p:nvPicPr>
          <p:cNvPr id="5" name="Picture 4">
            <a:extLst>
              <a:ext uri="{FF2B5EF4-FFF2-40B4-BE49-F238E27FC236}">
                <a16:creationId xmlns:a16="http://schemas.microsoft.com/office/drawing/2014/main" id="{02AFCA6D-76D8-49BC-BC73-2F5DD57C7196}"/>
              </a:ext>
            </a:extLst>
          </p:cNvPr>
          <p:cNvPicPr>
            <a:picLocks noChangeAspect="1"/>
          </p:cNvPicPr>
          <p:nvPr/>
        </p:nvPicPr>
        <p:blipFill>
          <a:blip r:embed="rId11"/>
          <a:stretch>
            <a:fillRect/>
          </a:stretch>
        </p:blipFill>
        <p:spPr>
          <a:xfrm>
            <a:off x="3057128" y="968233"/>
            <a:ext cx="3029744" cy="4921534"/>
          </a:xfrm>
          <a:prstGeom prst="rect">
            <a:avLst/>
          </a:prstGeom>
        </p:spPr>
      </p:pic>
    </p:spTree>
    <p:extLst>
      <p:ext uri="{BB962C8B-B14F-4D97-AF65-F5344CB8AC3E}">
        <p14:creationId xmlns:p14="http://schemas.microsoft.com/office/powerpoint/2010/main" val="340082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B6756-AC53-94C8-76C4-F148BC0F80C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8ED2ADB-8DA4-B9FB-A0C1-9C796D495BA2}"/>
              </a:ext>
            </a:extLst>
          </p:cNvPr>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348A85D-7425-F85F-DA43-F90E8009A90A}"/>
              </a:ext>
            </a:extLst>
          </p:cNvPr>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a:extLst>
              <a:ext uri="{FF2B5EF4-FFF2-40B4-BE49-F238E27FC236}">
                <a16:creationId xmlns:a16="http://schemas.microsoft.com/office/drawing/2014/main" id="{7E2C31D6-4286-F348-E8EE-678792CEF36A}"/>
              </a:ext>
            </a:extLst>
          </p:cNvPr>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a:extLst>
              <a:ext uri="{FF2B5EF4-FFF2-40B4-BE49-F238E27FC236}">
                <a16:creationId xmlns:a16="http://schemas.microsoft.com/office/drawing/2014/main" id="{06911DD9-9B3C-6C0E-1F28-A5E206F72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a:extLst>
              <a:ext uri="{FF2B5EF4-FFF2-40B4-BE49-F238E27FC236}">
                <a16:creationId xmlns:a16="http://schemas.microsoft.com/office/drawing/2014/main" id="{DC13C07F-F5FE-2808-3EA2-82AA41782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a:extLst>
              <a:ext uri="{FF2B5EF4-FFF2-40B4-BE49-F238E27FC236}">
                <a16:creationId xmlns:a16="http://schemas.microsoft.com/office/drawing/2014/main" id="{E87F7A5C-F54B-BB9E-927A-80D5CC68F890}"/>
              </a:ext>
            </a:extLst>
          </p:cNvPr>
          <p:cNvSpPr/>
          <p:nvPr/>
        </p:nvSpPr>
        <p:spPr>
          <a:xfrm>
            <a:off x="-15844" y="0"/>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7A1FAAC-F907-6B49-B02D-2A4D9B547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42FFE477-268F-7BF1-B6B0-9B78610F2221}"/>
              </a:ext>
            </a:extLst>
          </p:cNvPr>
          <p:cNvSpPr txBox="1">
            <a:spLocks/>
          </p:cNvSpPr>
          <p:nvPr/>
        </p:nvSpPr>
        <p:spPr>
          <a:xfrm>
            <a:off x="76200" y="95035"/>
            <a:ext cx="7696200" cy="76199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2D3B45"/>
                </a:solidFill>
                <a:ea typeface="Times New Roman" panose="02020603050405020304" pitchFamily="18" charset="0"/>
                <a:cs typeface="Calibri" panose="020F0502020204030204" pitchFamily="34" charset="0"/>
              </a:rPr>
              <a:t>Chicago Neighborhoods with Lowest Postsecondary Attainment</a:t>
            </a:r>
          </a:p>
        </p:txBody>
      </p:sp>
      <p:sp>
        <p:nvSpPr>
          <p:cNvPr id="2" name="Rectangle 1">
            <a:extLst>
              <a:ext uri="{FF2B5EF4-FFF2-40B4-BE49-F238E27FC236}">
                <a16:creationId xmlns:a16="http://schemas.microsoft.com/office/drawing/2014/main" id="{505D3C49-9082-DDBD-AAAD-D3DE9DC80A2C}"/>
              </a:ext>
            </a:extLst>
          </p:cNvPr>
          <p:cNvSpPr/>
          <p:nvPr/>
        </p:nvSpPr>
        <p:spPr>
          <a:xfrm>
            <a:off x="381000" y="4953000"/>
            <a:ext cx="5970152" cy="307777"/>
          </a:xfrm>
          <a:prstGeom prst="rect">
            <a:avLst/>
          </a:prstGeom>
        </p:spPr>
        <p:txBody>
          <a:bodyPr wrap="square">
            <a:spAutoFit/>
          </a:bodyPr>
          <a:lstStyle/>
          <a:p>
            <a:r>
              <a:rPr lang="en-US" sz="1400" i="1"/>
              <a:t>.</a:t>
            </a:r>
          </a:p>
        </p:txBody>
      </p:sp>
      <p:graphicFrame>
        <p:nvGraphicFramePr>
          <p:cNvPr id="7" name="Diagram 6">
            <a:extLst>
              <a:ext uri="{FF2B5EF4-FFF2-40B4-BE49-F238E27FC236}">
                <a16:creationId xmlns:a16="http://schemas.microsoft.com/office/drawing/2014/main" id="{34D1339A-804B-25E3-935B-738761EF66A1}"/>
              </a:ext>
            </a:extLst>
          </p:cNvPr>
          <p:cNvGraphicFramePr/>
          <p:nvPr/>
        </p:nvGraphicFramePr>
        <p:xfrm>
          <a:off x="150025" y="968233"/>
          <a:ext cx="8763932" cy="48811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4A202A24-91F9-40FB-E5C0-4B0C293539B0}"/>
              </a:ext>
            </a:extLst>
          </p:cNvPr>
          <p:cNvSpPr txBox="1"/>
          <p:nvPr/>
        </p:nvSpPr>
        <p:spPr>
          <a:xfrm>
            <a:off x="375834" y="1300502"/>
            <a:ext cx="2238127" cy="4585871"/>
          </a:xfrm>
          <a:prstGeom prst="rect">
            <a:avLst/>
          </a:prstGeom>
          <a:noFill/>
        </p:spPr>
        <p:txBody>
          <a:bodyPr wrap="square" rtlCol="0">
            <a:spAutoFit/>
          </a:bodyPr>
          <a:lstStyle/>
          <a:p>
            <a:r>
              <a:rPr lang="en-US" sz="1200" dirty="0"/>
              <a:t>New City	    8.3%</a:t>
            </a:r>
          </a:p>
          <a:p>
            <a:r>
              <a:rPr lang="en-US" sz="1200" dirty="0"/>
              <a:t>Gage Park	  10.5%</a:t>
            </a:r>
          </a:p>
          <a:p>
            <a:r>
              <a:rPr lang="en-US" sz="1200" dirty="0"/>
              <a:t>South Lawndale 11.0%</a:t>
            </a:r>
          </a:p>
          <a:p>
            <a:r>
              <a:rPr lang="en-US" sz="1200" dirty="0"/>
              <a:t>Chicago Lawn	   11.9%</a:t>
            </a:r>
          </a:p>
          <a:p>
            <a:r>
              <a:rPr lang="en-US" sz="1200" dirty="0"/>
              <a:t>W. Englewood	   12.1%</a:t>
            </a:r>
          </a:p>
          <a:p>
            <a:r>
              <a:rPr lang="en-US" sz="1200" dirty="0"/>
              <a:t>Brighton Park     13.3%</a:t>
            </a:r>
          </a:p>
          <a:p>
            <a:r>
              <a:rPr lang="en-US" sz="1200" dirty="0"/>
              <a:t>Chicago Lawn	   14.2%</a:t>
            </a:r>
          </a:p>
          <a:p>
            <a:r>
              <a:rPr lang="en-US" sz="1200" dirty="0"/>
              <a:t>Englewood	   14.9%</a:t>
            </a:r>
          </a:p>
          <a:p>
            <a:r>
              <a:rPr lang="en-US" sz="1200" dirty="0"/>
              <a:t>Archer Heights	   15.1%</a:t>
            </a:r>
          </a:p>
          <a:p>
            <a:r>
              <a:rPr lang="en-US" sz="1200" dirty="0"/>
              <a:t>Hermosa	   15.5%</a:t>
            </a:r>
          </a:p>
          <a:p>
            <a:r>
              <a:rPr lang="en-US" sz="1200" dirty="0"/>
              <a:t>West Elson	   16.3%</a:t>
            </a:r>
          </a:p>
          <a:p>
            <a:r>
              <a:rPr lang="en-US" sz="1200" dirty="0"/>
              <a:t>South Austin	   16.9%</a:t>
            </a:r>
          </a:p>
          <a:p>
            <a:r>
              <a:rPr lang="en-US" sz="1200" dirty="0"/>
              <a:t>E Garfield	   17.1%</a:t>
            </a:r>
          </a:p>
          <a:p>
            <a:r>
              <a:rPr lang="en-US" sz="1200" dirty="0"/>
              <a:t>East Side	   17.2%</a:t>
            </a:r>
          </a:p>
          <a:p>
            <a:r>
              <a:rPr lang="en-US" sz="1200" dirty="0"/>
              <a:t>West Lawn	   17.4%</a:t>
            </a:r>
          </a:p>
          <a:p>
            <a:r>
              <a:rPr lang="en-US" sz="1200" dirty="0" err="1"/>
              <a:t>Cragin</a:t>
            </a:r>
            <a:r>
              <a:rPr lang="en-US" sz="1200" dirty="0"/>
              <a:t>	   18.7%</a:t>
            </a:r>
          </a:p>
          <a:p>
            <a:r>
              <a:rPr lang="en-US" sz="1200" dirty="0"/>
              <a:t>West  Austin	   19.7%</a:t>
            </a:r>
          </a:p>
          <a:p>
            <a:r>
              <a:rPr lang="en-US" sz="1200" dirty="0"/>
              <a:t>Auburn                21.6%</a:t>
            </a:r>
          </a:p>
          <a:p>
            <a:r>
              <a:rPr lang="en-US" sz="1200" dirty="0"/>
              <a:t>West  Pullman	   21.9%</a:t>
            </a:r>
          </a:p>
          <a:p>
            <a:r>
              <a:rPr lang="en-US" sz="1200" dirty="0"/>
              <a:t>Belmont	   22.4%</a:t>
            </a:r>
          </a:p>
          <a:p>
            <a:r>
              <a:rPr lang="en-US" sz="1200" dirty="0"/>
              <a:t>S. Chicago	   23.3%</a:t>
            </a:r>
          </a:p>
          <a:p>
            <a:r>
              <a:rPr lang="en-US" sz="1200" dirty="0"/>
              <a:t>Roseland	   24.9%</a:t>
            </a:r>
          </a:p>
          <a:p>
            <a:r>
              <a:rPr lang="en-US" sz="1200" dirty="0"/>
              <a:t>Lower W. Side	   27.8%</a:t>
            </a:r>
          </a:p>
          <a:p>
            <a:endParaRPr lang="en-US" sz="1600" dirty="0"/>
          </a:p>
        </p:txBody>
      </p:sp>
      <p:pic>
        <p:nvPicPr>
          <p:cNvPr id="4" name="Picture 3">
            <a:extLst>
              <a:ext uri="{FF2B5EF4-FFF2-40B4-BE49-F238E27FC236}">
                <a16:creationId xmlns:a16="http://schemas.microsoft.com/office/drawing/2014/main" id="{5D41B3F6-2AD3-DD88-6B22-878B34909A29}"/>
              </a:ext>
            </a:extLst>
          </p:cNvPr>
          <p:cNvPicPr>
            <a:picLocks noChangeAspect="1"/>
          </p:cNvPicPr>
          <p:nvPr/>
        </p:nvPicPr>
        <p:blipFill>
          <a:blip r:embed="rId11"/>
          <a:stretch>
            <a:fillRect/>
          </a:stretch>
        </p:blipFill>
        <p:spPr>
          <a:xfrm>
            <a:off x="3029008" y="1279838"/>
            <a:ext cx="3944972" cy="4204233"/>
          </a:xfrm>
          <a:prstGeom prst="rect">
            <a:avLst/>
          </a:prstGeom>
        </p:spPr>
      </p:pic>
      <p:sp>
        <p:nvSpPr>
          <p:cNvPr id="6" name="Triangle 5">
            <a:extLst>
              <a:ext uri="{FF2B5EF4-FFF2-40B4-BE49-F238E27FC236}">
                <a16:creationId xmlns:a16="http://schemas.microsoft.com/office/drawing/2014/main" id="{6A456DC8-4750-A88C-6015-BEBB094192ED}"/>
              </a:ext>
            </a:extLst>
          </p:cNvPr>
          <p:cNvSpPr/>
          <p:nvPr/>
        </p:nvSpPr>
        <p:spPr>
          <a:xfrm>
            <a:off x="5858527" y="2895600"/>
            <a:ext cx="45719" cy="76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99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9054-BE7E-C643-FC5C-5E12EE747376}"/>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0E3B6E-830A-5CD7-C38B-599167A970C6}"/>
              </a:ext>
            </a:extLst>
          </p:cNvPr>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08D11B9-60B0-71F8-A53E-0687F72BCEAF}"/>
              </a:ext>
            </a:extLst>
          </p:cNvPr>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a:extLst>
              <a:ext uri="{FF2B5EF4-FFF2-40B4-BE49-F238E27FC236}">
                <a16:creationId xmlns:a16="http://schemas.microsoft.com/office/drawing/2014/main" id="{8DEC8C59-3C61-290B-3FD8-CB5EA6F609C9}"/>
              </a:ext>
            </a:extLst>
          </p:cNvPr>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a:extLst>
              <a:ext uri="{FF2B5EF4-FFF2-40B4-BE49-F238E27FC236}">
                <a16:creationId xmlns:a16="http://schemas.microsoft.com/office/drawing/2014/main" id="{67D3F97E-0B28-1D40-AB86-7105CEA60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a:extLst>
              <a:ext uri="{FF2B5EF4-FFF2-40B4-BE49-F238E27FC236}">
                <a16:creationId xmlns:a16="http://schemas.microsoft.com/office/drawing/2014/main" id="{2F8D8261-39D2-6FF5-F82C-E1A3F601C9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a:extLst>
              <a:ext uri="{FF2B5EF4-FFF2-40B4-BE49-F238E27FC236}">
                <a16:creationId xmlns:a16="http://schemas.microsoft.com/office/drawing/2014/main" id="{29BDADC9-024C-F41A-4DAB-54289591F2C9}"/>
              </a:ext>
            </a:extLst>
          </p:cNvPr>
          <p:cNvSpPr/>
          <p:nvPr/>
        </p:nvSpPr>
        <p:spPr>
          <a:xfrm>
            <a:off x="-15844" y="0"/>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2CF4BD-7E04-3613-E152-26E8CB1F82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A625D38D-1697-2368-E47E-70643BF9E629}"/>
              </a:ext>
            </a:extLst>
          </p:cNvPr>
          <p:cNvSpPr txBox="1">
            <a:spLocks/>
          </p:cNvSpPr>
          <p:nvPr/>
        </p:nvSpPr>
        <p:spPr>
          <a:xfrm>
            <a:off x="76200" y="95035"/>
            <a:ext cx="7696200" cy="76199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tx1"/>
              </a:solidFill>
            </a:endParaRPr>
          </a:p>
          <a:p>
            <a:pPr algn="l"/>
            <a:r>
              <a:rPr lang="en-US" sz="2000" b="1" dirty="0">
                <a:solidFill>
                  <a:schemeClr val="tx1"/>
                </a:solidFill>
              </a:rPr>
              <a:t>Illinois Counties with &gt;20,000 households; &lt;40% postsecondary attainment rate; &gt;40% Below Poverty Line (BPL) + Asset-Limited, Income-Constrained, Employed (ALICE)</a:t>
            </a:r>
          </a:p>
          <a:p>
            <a:pPr algn="l"/>
            <a:endParaRPr lang="en-US" sz="3200" b="1" dirty="0">
              <a:solidFill>
                <a:srgbClr val="2D3B45"/>
              </a:solidFill>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6695B848-ECF1-DD15-1DB1-07FFCDC471EB}"/>
              </a:ext>
            </a:extLst>
          </p:cNvPr>
          <p:cNvSpPr/>
          <p:nvPr/>
        </p:nvSpPr>
        <p:spPr>
          <a:xfrm>
            <a:off x="381000" y="4953000"/>
            <a:ext cx="5970152" cy="307777"/>
          </a:xfrm>
          <a:prstGeom prst="rect">
            <a:avLst/>
          </a:prstGeom>
        </p:spPr>
        <p:txBody>
          <a:bodyPr wrap="square">
            <a:spAutoFit/>
          </a:bodyPr>
          <a:lstStyle/>
          <a:p>
            <a:r>
              <a:rPr lang="en-US" sz="1400" i="1"/>
              <a:t>.</a:t>
            </a:r>
          </a:p>
        </p:txBody>
      </p:sp>
      <p:graphicFrame>
        <p:nvGraphicFramePr>
          <p:cNvPr id="7" name="Diagram 6">
            <a:extLst>
              <a:ext uri="{FF2B5EF4-FFF2-40B4-BE49-F238E27FC236}">
                <a16:creationId xmlns:a16="http://schemas.microsoft.com/office/drawing/2014/main" id="{8D616722-79FD-F2A2-5C54-6563CC803AD7}"/>
              </a:ext>
            </a:extLst>
          </p:cNvPr>
          <p:cNvGraphicFramePr/>
          <p:nvPr/>
        </p:nvGraphicFramePr>
        <p:xfrm>
          <a:off x="150025" y="968233"/>
          <a:ext cx="8763932" cy="48811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riangle 5">
            <a:extLst>
              <a:ext uri="{FF2B5EF4-FFF2-40B4-BE49-F238E27FC236}">
                <a16:creationId xmlns:a16="http://schemas.microsoft.com/office/drawing/2014/main" id="{2ACDACFF-B12F-7738-0D05-442F74C28CB5}"/>
              </a:ext>
            </a:extLst>
          </p:cNvPr>
          <p:cNvSpPr/>
          <p:nvPr/>
        </p:nvSpPr>
        <p:spPr>
          <a:xfrm>
            <a:off x="5858527" y="2895600"/>
            <a:ext cx="45719" cy="76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6">
            <a:extLst>
              <a:ext uri="{FF2B5EF4-FFF2-40B4-BE49-F238E27FC236}">
                <a16:creationId xmlns:a16="http://schemas.microsoft.com/office/drawing/2014/main" id="{46054BB0-2417-EF8C-68C8-D765EF66DB16}"/>
              </a:ext>
            </a:extLst>
          </p:cNvPr>
          <p:cNvGraphicFramePr>
            <a:graphicFrameLocks noGrp="1"/>
          </p:cNvGraphicFramePr>
          <p:nvPr>
            <p:extLst>
              <p:ext uri="{D42A27DB-BD31-4B8C-83A1-F6EECF244321}">
                <p14:modId xmlns:p14="http://schemas.microsoft.com/office/powerpoint/2010/main" val="3929139041"/>
              </p:ext>
            </p:extLst>
          </p:nvPr>
        </p:nvGraphicFramePr>
        <p:xfrm>
          <a:off x="838200" y="1362217"/>
          <a:ext cx="7724700" cy="4079240"/>
        </p:xfrm>
        <a:graphic>
          <a:graphicData uri="http://schemas.openxmlformats.org/drawingml/2006/table">
            <a:tbl>
              <a:tblPr firstRow="1" bandRow="1">
                <a:tableStyleId>{5C22544A-7EE6-4342-B048-85BDC9FD1C3A}</a:tableStyleId>
              </a:tblPr>
              <a:tblGrid>
                <a:gridCol w="1931175">
                  <a:extLst>
                    <a:ext uri="{9D8B030D-6E8A-4147-A177-3AD203B41FA5}">
                      <a16:colId xmlns:a16="http://schemas.microsoft.com/office/drawing/2014/main" val="1578369272"/>
                    </a:ext>
                  </a:extLst>
                </a:gridCol>
                <a:gridCol w="1931175">
                  <a:extLst>
                    <a:ext uri="{9D8B030D-6E8A-4147-A177-3AD203B41FA5}">
                      <a16:colId xmlns:a16="http://schemas.microsoft.com/office/drawing/2014/main" val="3264033650"/>
                    </a:ext>
                  </a:extLst>
                </a:gridCol>
                <a:gridCol w="1931175">
                  <a:extLst>
                    <a:ext uri="{9D8B030D-6E8A-4147-A177-3AD203B41FA5}">
                      <a16:colId xmlns:a16="http://schemas.microsoft.com/office/drawing/2014/main" val="1242610136"/>
                    </a:ext>
                  </a:extLst>
                </a:gridCol>
                <a:gridCol w="1931175">
                  <a:extLst>
                    <a:ext uri="{9D8B030D-6E8A-4147-A177-3AD203B41FA5}">
                      <a16:colId xmlns:a16="http://schemas.microsoft.com/office/drawing/2014/main" val="150511794"/>
                    </a:ext>
                  </a:extLst>
                </a:gridCol>
              </a:tblGrid>
              <a:tr h="370840">
                <a:tc>
                  <a:txBody>
                    <a:bodyPr/>
                    <a:lstStyle/>
                    <a:p>
                      <a:r>
                        <a:rPr lang="en-US" dirty="0"/>
                        <a:t>County</a:t>
                      </a:r>
                    </a:p>
                  </a:txBody>
                  <a:tcPr/>
                </a:tc>
                <a:tc>
                  <a:txBody>
                    <a:bodyPr/>
                    <a:lstStyle/>
                    <a:p>
                      <a:r>
                        <a:rPr lang="en-US" dirty="0"/>
                        <a:t>Households</a:t>
                      </a:r>
                    </a:p>
                  </a:txBody>
                  <a:tcPr/>
                </a:tc>
                <a:tc>
                  <a:txBody>
                    <a:bodyPr/>
                    <a:lstStyle/>
                    <a:p>
                      <a:r>
                        <a:rPr lang="en-US" dirty="0"/>
                        <a:t>Attainment</a:t>
                      </a:r>
                    </a:p>
                  </a:txBody>
                  <a:tcPr/>
                </a:tc>
                <a:tc>
                  <a:txBody>
                    <a:bodyPr/>
                    <a:lstStyle/>
                    <a:p>
                      <a:r>
                        <a:rPr lang="en-US" dirty="0"/>
                        <a:t>BPL + ALICE</a:t>
                      </a:r>
                    </a:p>
                  </a:txBody>
                  <a:tcPr/>
                </a:tc>
                <a:extLst>
                  <a:ext uri="{0D108BD9-81ED-4DB2-BD59-A6C34878D82A}">
                    <a16:rowId xmlns:a16="http://schemas.microsoft.com/office/drawing/2014/main" val="3541069492"/>
                  </a:ext>
                </a:extLst>
              </a:tr>
              <a:tr h="370840">
                <a:tc>
                  <a:txBody>
                    <a:bodyPr/>
                    <a:lstStyle/>
                    <a:p>
                      <a:r>
                        <a:rPr lang="en-US" dirty="0">
                          <a:solidFill>
                            <a:schemeClr val="tx1"/>
                          </a:solidFill>
                        </a:rPr>
                        <a:t>Winnebago</a:t>
                      </a:r>
                    </a:p>
                  </a:txBody>
                  <a:tcPr/>
                </a:tc>
                <a:tc>
                  <a:txBody>
                    <a:bodyPr/>
                    <a:lstStyle/>
                    <a:p>
                      <a:r>
                        <a:rPr lang="en-US" dirty="0"/>
                        <a:t>115,282</a:t>
                      </a:r>
                    </a:p>
                  </a:txBody>
                  <a:tcPr/>
                </a:tc>
                <a:tc>
                  <a:txBody>
                    <a:bodyPr/>
                    <a:lstStyle/>
                    <a:p>
                      <a:r>
                        <a:rPr lang="en-US" dirty="0"/>
                        <a:t>33.9%</a:t>
                      </a:r>
                    </a:p>
                  </a:txBody>
                  <a:tcPr/>
                </a:tc>
                <a:tc>
                  <a:txBody>
                    <a:bodyPr/>
                    <a:lstStyle/>
                    <a:p>
                      <a:r>
                        <a:rPr lang="en-US" dirty="0"/>
                        <a:t>41.4%</a:t>
                      </a:r>
                    </a:p>
                  </a:txBody>
                  <a:tcPr/>
                </a:tc>
                <a:extLst>
                  <a:ext uri="{0D108BD9-81ED-4DB2-BD59-A6C34878D82A}">
                    <a16:rowId xmlns:a16="http://schemas.microsoft.com/office/drawing/2014/main" val="131498373"/>
                  </a:ext>
                </a:extLst>
              </a:tr>
              <a:tr h="370840">
                <a:tc>
                  <a:txBody>
                    <a:bodyPr/>
                    <a:lstStyle/>
                    <a:p>
                      <a:r>
                        <a:rPr lang="en-US" dirty="0"/>
                        <a:t>Rock Island</a:t>
                      </a:r>
                    </a:p>
                  </a:txBody>
                  <a:tcPr/>
                </a:tc>
                <a:tc>
                  <a:txBody>
                    <a:bodyPr/>
                    <a:lstStyle/>
                    <a:p>
                      <a:r>
                        <a:rPr lang="en-US" dirty="0"/>
                        <a:t>60,187</a:t>
                      </a:r>
                    </a:p>
                  </a:txBody>
                  <a:tcPr/>
                </a:tc>
                <a:tc>
                  <a:txBody>
                    <a:bodyPr/>
                    <a:lstStyle/>
                    <a:p>
                      <a:r>
                        <a:rPr lang="en-US" dirty="0"/>
                        <a:t>35.7%</a:t>
                      </a:r>
                    </a:p>
                  </a:txBody>
                  <a:tcPr/>
                </a:tc>
                <a:tc>
                  <a:txBody>
                    <a:bodyPr/>
                    <a:lstStyle/>
                    <a:p>
                      <a:r>
                        <a:rPr lang="en-US" dirty="0"/>
                        <a:t>41.7%</a:t>
                      </a:r>
                    </a:p>
                  </a:txBody>
                  <a:tcPr/>
                </a:tc>
                <a:extLst>
                  <a:ext uri="{0D108BD9-81ED-4DB2-BD59-A6C34878D82A}">
                    <a16:rowId xmlns:a16="http://schemas.microsoft.com/office/drawing/2014/main" val="3825743832"/>
                  </a:ext>
                </a:extLst>
              </a:tr>
              <a:tr h="370840">
                <a:tc>
                  <a:txBody>
                    <a:bodyPr/>
                    <a:lstStyle/>
                    <a:p>
                      <a:r>
                        <a:rPr lang="en-US" dirty="0"/>
                        <a:t>Macon</a:t>
                      </a:r>
                    </a:p>
                  </a:txBody>
                  <a:tcPr/>
                </a:tc>
                <a:tc>
                  <a:txBody>
                    <a:bodyPr/>
                    <a:lstStyle/>
                    <a:p>
                      <a:r>
                        <a:rPr lang="en-US" dirty="0"/>
                        <a:t>43,914</a:t>
                      </a:r>
                    </a:p>
                  </a:txBody>
                  <a:tcPr/>
                </a:tc>
                <a:tc>
                  <a:txBody>
                    <a:bodyPr/>
                    <a:lstStyle/>
                    <a:p>
                      <a:r>
                        <a:rPr lang="en-US" dirty="0"/>
                        <a:t>34.1%</a:t>
                      </a:r>
                    </a:p>
                  </a:txBody>
                  <a:tcPr/>
                </a:tc>
                <a:tc>
                  <a:txBody>
                    <a:bodyPr/>
                    <a:lstStyle/>
                    <a:p>
                      <a:r>
                        <a:rPr lang="en-US" dirty="0"/>
                        <a:t>43.3%</a:t>
                      </a:r>
                    </a:p>
                  </a:txBody>
                  <a:tcPr/>
                </a:tc>
                <a:extLst>
                  <a:ext uri="{0D108BD9-81ED-4DB2-BD59-A6C34878D82A}">
                    <a16:rowId xmlns:a16="http://schemas.microsoft.com/office/drawing/2014/main" val="3670518603"/>
                  </a:ext>
                </a:extLst>
              </a:tr>
              <a:tr h="370840">
                <a:tc>
                  <a:txBody>
                    <a:bodyPr/>
                    <a:lstStyle/>
                    <a:p>
                      <a:r>
                        <a:rPr lang="en-US" dirty="0"/>
                        <a:t>Kankakee</a:t>
                      </a:r>
                    </a:p>
                  </a:txBody>
                  <a:tcPr/>
                </a:tc>
                <a:tc>
                  <a:txBody>
                    <a:bodyPr/>
                    <a:lstStyle/>
                    <a:p>
                      <a:r>
                        <a:rPr lang="en-US" dirty="0"/>
                        <a:t>41,020</a:t>
                      </a:r>
                    </a:p>
                  </a:txBody>
                  <a:tcPr/>
                </a:tc>
                <a:tc>
                  <a:txBody>
                    <a:bodyPr/>
                    <a:lstStyle/>
                    <a:p>
                      <a:r>
                        <a:rPr lang="en-US" dirty="0"/>
                        <a:t>32.6%</a:t>
                      </a:r>
                    </a:p>
                  </a:txBody>
                  <a:tcPr/>
                </a:tc>
                <a:tc>
                  <a:txBody>
                    <a:bodyPr/>
                    <a:lstStyle/>
                    <a:p>
                      <a:r>
                        <a:rPr lang="en-US" dirty="0"/>
                        <a:t>40.1%</a:t>
                      </a:r>
                    </a:p>
                  </a:txBody>
                  <a:tcPr/>
                </a:tc>
                <a:extLst>
                  <a:ext uri="{0D108BD9-81ED-4DB2-BD59-A6C34878D82A}">
                    <a16:rowId xmlns:a16="http://schemas.microsoft.com/office/drawing/2014/main" val="2487390243"/>
                  </a:ext>
                </a:extLst>
              </a:tr>
              <a:tr h="370840">
                <a:tc>
                  <a:txBody>
                    <a:bodyPr/>
                    <a:lstStyle/>
                    <a:p>
                      <a:r>
                        <a:rPr lang="en-US" dirty="0"/>
                        <a:t>Vermillion </a:t>
                      </a:r>
                    </a:p>
                  </a:txBody>
                  <a:tcPr/>
                </a:tc>
                <a:tc>
                  <a:txBody>
                    <a:bodyPr/>
                    <a:lstStyle/>
                    <a:p>
                      <a:r>
                        <a:rPr lang="en-US" dirty="0"/>
                        <a:t>29,007</a:t>
                      </a:r>
                    </a:p>
                  </a:txBody>
                  <a:tcPr/>
                </a:tc>
                <a:tc>
                  <a:txBody>
                    <a:bodyPr/>
                    <a:lstStyle/>
                    <a:p>
                      <a:r>
                        <a:rPr lang="en-US" dirty="0"/>
                        <a:t>28.5%</a:t>
                      </a:r>
                    </a:p>
                  </a:txBody>
                  <a:tcPr/>
                </a:tc>
                <a:tc>
                  <a:txBody>
                    <a:bodyPr/>
                    <a:lstStyle/>
                    <a:p>
                      <a:r>
                        <a:rPr lang="en-US" dirty="0"/>
                        <a:t>47.5%</a:t>
                      </a:r>
                    </a:p>
                  </a:txBody>
                  <a:tcPr/>
                </a:tc>
                <a:extLst>
                  <a:ext uri="{0D108BD9-81ED-4DB2-BD59-A6C34878D82A}">
                    <a16:rowId xmlns:a16="http://schemas.microsoft.com/office/drawing/2014/main" val="1299350020"/>
                  </a:ext>
                </a:extLst>
              </a:tr>
              <a:tr h="370840">
                <a:tc>
                  <a:txBody>
                    <a:bodyPr/>
                    <a:lstStyle/>
                    <a:p>
                      <a:r>
                        <a:rPr lang="en-US" dirty="0"/>
                        <a:t>Williamson</a:t>
                      </a:r>
                    </a:p>
                  </a:txBody>
                  <a:tcPr/>
                </a:tc>
                <a:tc>
                  <a:txBody>
                    <a:bodyPr/>
                    <a:lstStyle/>
                    <a:p>
                      <a:r>
                        <a:rPr lang="en-US" dirty="0"/>
                        <a:t>27.361</a:t>
                      </a:r>
                    </a:p>
                  </a:txBody>
                  <a:tcPr/>
                </a:tc>
                <a:tc>
                  <a:txBody>
                    <a:bodyPr/>
                    <a:lstStyle/>
                    <a:p>
                      <a:r>
                        <a:rPr lang="en-US" dirty="0"/>
                        <a:t>39.6%</a:t>
                      </a:r>
                    </a:p>
                  </a:txBody>
                  <a:tcPr/>
                </a:tc>
                <a:tc>
                  <a:txBody>
                    <a:bodyPr/>
                    <a:lstStyle/>
                    <a:p>
                      <a:r>
                        <a:rPr lang="en-US" dirty="0"/>
                        <a:t>41.0%</a:t>
                      </a:r>
                    </a:p>
                  </a:txBody>
                  <a:tcPr/>
                </a:tc>
                <a:extLst>
                  <a:ext uri="{0D108BD9-81ED-4DB2-BD59-A6C34878D82A}">
                    <a16:rowId xmlns:a16="http://schemas.microsoft.com/office/drawing/2014/main" val="2928740046"/>
                  </a:ext>
                </a:extLst>
              </a:tr>
              <a:tr h="370840">
                <a:tc>
                  <a:txBody>
                    <a:bodyPr/>
                    <a:lstStyle/>
                    <a:p>
                      <a:r>
                        <a:rPr lang="en-US" dirty="0"/>
                        <a:t>Knox</a:t>
                      </a:r>
                    </a:p>
                  </a:txBody>
                  <a:tcPr/>
                </a:tc>
                <a:tc>
                  <a:txBody>
                    <a:bodyPr/>
                    <a:lstStyle/>
                    <a:p>
                      <a:r>
                        <a:rPr lang="en-US" dirty="0"/>
                        <a:t>20,575</a:t>
                      </a:r>
                    </a:p>
                  </a:txBody>
                  <a:tcPr/>
                </a:tc>
                <a:tc>
                  <a:txBody>
                    <a:bodyPr/>
                    <a:lstStyle/>
                    <a:p>
                      <a:r>
                        <a:rPr lang="en-US" dirty="0"/>
                        <a:t>33.9%</a:t>
                      </a:r>
                    </a:p>
                  </a:txBody>
                  <a:tcPr/>
                </a:tc>
                <a:tc>
                  <a:txBody>
                    <a:bodyPr/>
                    <a:lstStyle/>
                    <a:p>
                      <a:r>
                        <a:rPr lang="en-US" dirty="0"/>
                        <a:t>49.3%</a:t>
                      </a:r>
                    </a:p>
                  </a:txBody>
                  <a:tcPr/>
                </a:tc>
                <a:extLst>
                  <a:ext uri="{0D108BD9-81ED-4DB2-BD59-A6C34878D82A}">
                    <a16:rowId xmlns:a16="http://schemas.microsoft.com/office/drawing/2014/main" val="2826269557"/>
                  </a:ext>
                </a:extLst>
              </a:tr>
              <a:tr h="370840">
                <a:tc>
                  <a:txBody>
                    <a:bodyPr/>
                    <a:lstStyle/>
                    <a:p>
                      <a:r>
                        <a:rPr lang="en-US" dirty="0"/>
                        <a:t>Coles</a:t>
                      </a:r>
                    </a:p>
                  </a:txBody>
                  <a:tcPr/>
                </a:tc>
                <a:tc>
                  <a:txBody>
                    <a:bodyPr/>
                    <a:lstStyle/>
                    <a:p>
                      <a:r>
                        <a:rPr lang="en-US" dirty="0"/>
                        <a:t>20,269</a:t>
                      </a:r>
                    </a:p>
                  </a:txBody>
                  <a:tcPr/>
                </a:tc>
                <a:tc>
                  <a:txBody>
                    <a:bodyPr/>
                    <a:lstStyle/>
                    <a:p>
                      <a:r>
                        <a:rPr lang="en-US" dirty="0"/>
                        <a:t>39.2%</a:t>
                      </a:r>
                    </a:p>
                  </a:txBody>
                  <a:tcPr/>
                </a:tc>
                <a:tc>
                  <a:txBody>
                    <a:bodyPr/>
                    <a:lstStyle/>
                    <a:p>
                      <a:r>
                        <a:rPr lang="en-US" dirty="0"/>
                        <a:t>46.2%</a:t>
                      </a:r>
                    </a:p>
                  </a:txBody>
                  <a:tcPr/>
                </a:tc>
                <a:extLst>
                  <a:ext uri="{0D108BD9-81ED-4DB2-BD59-A6C34878D82A}">
                    <a16:rowId xmlns:a16="http://schemas.microsoft.com/office/drawing/2014/main" val="578416534"/>
                  </a:ext>
                </a:extLst>
              </a:tr>
              <a:tr h="370840">
                <a:tc>
                  <a:txBody>
                    <a:bodyPr/>
                    <a:lstStyle/>
                    <a:p>
                      <a:r>
                        <a:rPr lang="en-US" b="1" i="1" dirty="0">
                          <a:solidFill>
                            <a:srgbClr val="FF0000"/>
                          </a:solidFill>
                        </a:rPr>
                        <a:t>Cook </a:t>
                      </a:r>
                    </a:p>
                  </a:txBody>
                  <a:tcPr/>
                </a:tc>
                <a:tc>
                  <a:txBody>
                    <a:bodyPr/>
                    <a:lstStyle/>
                    <a:p>
                      <a:r>
                        <a:rPr lang="en-US" b="1" i="1" dirty="0">
                          <a:solidFill>
                            <a:srgbClr val="FF0000"/>
                          </a:solidFill>
                        </a:rPr>
                        <a:t>2,072,143</a:t>
                      </a:r>
                    </a:p>
                  </a:txBody>
                  <a:tcPr/>
                </a:tc>
                <a:tc>
                  <a:txBody>
                    <a:bodyPr/>
                    <a:lstStyle/>
                    <a:p>
                      <a:r>
                        <a:rPr lang="en-US" b="1" i="1" dirty="0">
                          <a:solidFill>
                            <a:srgbClr val="FF0000"/>
                          </a:solidFill>
                        </a:rPr>
                        <a:t>50.4%</a:t>
                      </a:r>
                    </a:p>
                  </a:txBody>
                  <a:tcPr/>
                </a:tc>
                <a:tc>
                  <a:txBody>
                    <a:bodyPr/>
                    <a:lstStyle/>
                    <a:p>
                      <a:r>
                        <a:rPr lang="en-US" b="1" i="1" dirty="0">
                          <a:solidFill>
                            <a:srgbClr val="FF0000"/>
                          </a:solidFill>
                        </a:rPr>
                        <a:t>36.2%</a:t>
                      </a:r>
                    </a:p>
                  </a:txBody>
                  <a:tcPr/>
                </a:tc>
                <a:extLst>
                  <a:ext uri="{0D108BD9-81ED-4DB2-BD59-A6C34878D82A}">
                    <a16:rowId xmlns:a16="http://schemas.microsoft.com/office/drawing/2014/main" val="2273240415"/>
                  </a:ext>
                </a:extLst>
              </a:tr>
              <a:tr h="370840">
                <a:tc>
                  <a:txBody>
                    <a:bodyPr/>
                    <a:lstStyle/>
                    <a:p>
                      <a:r>
                        <a:rPr lang="en-US" b="1" i="1" dirty="0">
                          <a:solidFill>
                            <a:srgbClr val="FF0000"/>
                          </a:solidFill>
                        </a:rPr>
                        <a:t>Alexander</a:t>
                      </a:r>
                    </a:p>
                  </a:txBody>
                  <a:tcPr/>
                </a:tc>
                <a:tc>
                  <a:txBody>
                    <a:bodyPr/>
                    <a:lstStyle/>
                    <a:p>
                      <a:r>
                        <a:rPr lang="en-US" b="1" i="1" dirty="0">
                          <a:solidFill>
                            <a:srgbClr val="FF0000"/>
                          </a:solidFill>
                        </a:rPr>
                        <a:t>1,781</a:t>
                      </a:r>
                    </a:p>
                  </a:txBody>
                  <a:tcPr/>
                </a:tc>
                <a:tc>
                  <a:txBody>
                    <a:bodyPr/>
                    <a:lstStyle/>
                    <a:p>
                      <a:r>
                        <a:rPr lang="en-US" b="1" i="1" dirty="0">
                          <a:solidFill>
                            <a:srgbClr val="FF0000"/>
                          </a:solidFill>
                        </a:rPr>
                        <a:t>17.3%</a:t>
                      </a:r>
                    </a:p>
                  </a:txBody>
                  <a:tcPr/>
                </a:tc>
                <a:tc>
                  <a:txBody>
                    <a:bodyPr/>
                    <a:lstStyle/>
                    <a:p>
                      <a:r>
                        <a:rPr lang="en-US" b="1" i="1" dirty="0">
                          <a:solidFill>
                            <a:srgbClr val="FF0000"/>
                          </a:solidFill>
                        </a:rPr>
                        <a:t>66.3%</a:t>
                      </a:r>
                    </a:p>
                  </a:txBody>
                  <a:tcPr/>
                </a:tc>
                <a:extLst>
                  <a:ext uri="{0D108BD9-81ED-4DB2-BD59-A6C34878D82A}">
                    <a16:rowId xmlns:a16="http://schemas.microsoft.com/office/drawing/2014/main" val="637623629"/>
                  </a:ext>
                </a:extLst>
              </a:tr>
            </a:tbl>
          </a:graphicData>
        </a:graphic>
      </p:graphicFrame>
    </p:spTree>
    <p:extLst>
      <p:ext uri="{BB962C8B-B14F-4D97-AF65-F5344CB8AC3E}">
        <p14:creationId xmlns:p14="http://schemas.microsoft.com/office/powerpoint/2010/main" val="64335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16164"/>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Perkins V Data</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a:latin typeface="Candara" panose="020E050203030302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FA687A75-F589-4A0B-9463-767FC2CB43A3}"/>
              </a:ext>
            </a:extLst>
          </p:cNvPr>
          <p:cNvSpPr>
            <a:spLocks noGrp="1"/>
          </p:cNvSpPr>
          <p:nvPr>
            <p:ph idx="1"/>
          </p:nvPr>
        </p:nvSpPr>
        <p:spPr>
          <a:xfrm>
            <a:off x="457200" y="1061687"/>
            <a:ext cx="7743902" cy="387497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1600" dirty="0"/>
          </a:p>
          <a:p>
            <a:pPr marL="0" indent="0">
              <a:buNone/>
            </a:pPr>
            <a:r>
              <a:rPr lang="en-US" sz="1400" b="0" dirty="0">
                <a:effectLst/>
                <a:latin typeface="Calibri" panose="020F0502020204030204" pitchFamily="34" charset="0"/>
                <a:cs typeface="Calibri" panose="020F0502020204030204" pitchFamily="34" charset="0"/>
              </a:rPr>
              <a:t>Special Populations:</a:t>
            </a:r>
          </a:p>
          <a:p>
            <a:r>
              <a:rPr lang="en-US" sz="1400" dirty="0">
                <a:latin typeface="Calibri" panose="020F0502020204030204" pitchFamily="34" charset="0"/>
                <a:cs typeface="Calibri" panose="020F0502020204030204" pitchFamily="34" charset="0"/>
              </a:rPr>
              <a:t>Individuals with disabilities</a:t>
            </a:r>
          </a:p>
          <a:p>
            <a:r>
              <a:rPr lang="en-US" sz="1400" dirty="0">
                <a:latin typeface="Calibri" panose="020F0502020204030204" pitchFamily="34" charset="0"/>
                <a:cs typeface="Calibri" panose="020F0502020204030204" pitchFamily="34" charset="0"/>
              </a:rPr>
              <a:t>Individuals from economically disadvantaged families, including low-income you and adults</a:t>
            </a:r>
          </a:p>
          <a:p>
            <a:r>
              <a:rPr lang="en-US" sz="1400" dirty="0">
                <a:latin typeface="Calibri" panose="020F0502020204030204" pitchFamily="34" charset="0"/>
                <a:cs typeface="Calibri" panose="020F0502020204030204" pitchFamily="34" charset="0"/>
              </a:rPr>
              <a:t>Individuals preparing for non-traditional fields</a:t>
            </a:r>
          </a:p>
          <a:p>
            <a:r>
              <a:rPr lang="en-US" sz="1400" dirty="0">
                <a:latin typeface="Calibri" panose="020F0502020204030204" pitchFamily="34" charset="0"/>
                <a:cs typeface="Calibri" panose="020F0502020204030204" pitchFamily="34" charset="0"/>
              </a:rPr>
              <a:t>Single parents, including single pregnant women</a:t>
            </a:r>
          </a:p>
          <a:p>
            <a:r>
              <a:rPr lang="en-US" sz="1400" dirty="0">
                <a:latin typeface="Calibri" panose="020F0502020204030204" pitchFamily="34" charset="0"/>
                <a:cs typeface="Calibri" panose="020F0502020204030204" pitchFamily="34" charset="0"/>
              </a:rPr>
              <a:t>Out-of-workforce individuals</a:t>
            </a:r>
          </a:p>
          <a:p>
            <a:r>
              <a:rPr lang="en-US" sz="1400" dirty="0">
                <a:latin typeface="Calibri" panose="020F0502020204030204" pitchFamily="34" charset="0"/>
                <a:cs typeface="Calibri" panose="020F0502020204030204" pitchFamily="34" charset="0"/>
              </a:rPr>
              <a:t>English learners</a:t>
            </a:r>
          </a:p>
          <a:p>
            <a:r>
              <a:rPr lang="en-US" sz="1400" dirty="0">
                <a:latin typeface="Calibri" panose="020F0502020204030204" pitchFamily="34" charset="0"/>
                <a:cs typeface="Calibri" panose="020F0502020204030204" pitchFamily="34" charset="0"/>
              </a:rPr>
              <a:t>Homeless individuals</a:t>
            </a:r>
          </a:p>
          <a:p>
            <a:r>
              <a:rPr lang="en-US" sz="1400" dirty="0">
                <a:latin typeface="Calibri" panose="020F0502020204030204" pitchFamily="34" charset="0"/>
                <a:cs typeface="Calibri" panose="020F0502020204030204" pitchFamily="34" charset="0"/>
              </a:rPr>
              <a:t>Youth who are in, or have aged out of, the foster care system</a:t>
            </a:r>
          </a:p>
          <a:p>
            <a:r>
              <a:rPr lang="en-US" sz="1400" dirty="0">
                <a:latin typeface="Calibri" panose="020F0502020204030204" pitchFamily="34" charset="0"/>
                <a:cs typeface="Calibri" panose="020F0502020204030204" pitchFamily="34" charset="0"/>
              </a:rPr>
              <a:t>Youth with a parent who: is a member of the armed forces and is on active duty</a:t>
            </a:r>
          </a:p>
          <a:p>
            <a:r>
              <a:rPr lang="en-US" sz="1400" dirty="0">
                <a:latin typeface="Calibri" panose="020F0502020204030204" pitchFamily="34" charset="0"/>
                <a:cs typeface="Calibri" panose="020F0502020204030204" pitchFamily="34" charset="0"/>
              </a:rPr>
              <a:t>Migrant students (secondary only)</a:t>
            </a:r>
          </a:p>
          <a:p>
            <a:pPr marL="0" indent="0">
              <a:buNone/>
            </a:pPr>
            <a:endParaRPr lang="en-US" sz="1050" b="0" dirty="0">
              <a:effectLst/>
              <a:latin typeface="Univers LT"/>
            </a:endParaRPr>
          </a:p>
          <a:p>
            <a:pPr marL="0" indent="0">
              <a:buNone/>
            </a:pPr>
            <a:br>
              <a:rPr lang="en-US" sz="1050" b="0" dirty="0">
                <a:effectLst/>
                <a:latin typeface="Univers LT"/>
              </a:rPr>
            </a:br>
            <a:endParaRPr lang="en-US" sz="1050" b="0" dirty="0">
              <a:effectLst/>
              <a:latin typeface="Univers LT"/>
            </a:endParaRPr>
          </a:p>
        </p:txBody>
      </p:sp>
    </p:spTree>
    <p:extLst>
      <p:ext uri="{BB962C8B-B14F-4D97-AF65-F5344CB8AC3E}">
        <p14:creationId xmlns:p14="http://schemas.microsoft.com/office/powerpoint/2010/main" val="87532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020411"/>
            <a:ext cx="9144000" cy="8419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0025" y="6427051"/>
            <a:ext cx="3653879" cy="338554"/>
          </a:xfrm>
          <a:prstGeom prst="rect">
            <a:avLst/>
          </a:prstGeom>
          <a:noFill/>
        </p:spPr>
        <p:txBody>
          <a:bodyPr wrap="square" rtlCol="0">
            <a:spAutoFit/>
          </a:bodyPr>
          <a:lstStyle/>
          <a:p>
            <a:r>
              <a:rPr lang="en-US" sz="1600">
                <a:solidFill>
                  <a:schemeClr val="bg1"/>
                </a:solidFill>
                <a:latin typeface="+mj-lt"/>
              </a:rPr>
              <a:t>www.occrl.Illinois.edu</a:t>
            </a:r>
          </a:p>
        </p:txBody>
      </p:sp>
      <p:sp>
        <p:nvSpPr>
          <p:cNvPr id="18" name="TextBox 17"/>
          <p:cNvSpPr txBox="1"/>
          <p:nvPr/>
        </p:nvSpPr>
        <p:spPr>
          <a:xfrm>
            <a:off x="4146770" y="6457828"/>
            <a:ext cx="1711757" cy="307777"/>
          </a:xfrm>
          <a:prstGeom prst="rect">
            <a:avLst/>
          </a:prstGeom>
          <a:noFill/>
        </p:spPr>
        <p:txBody>
          <a:bodyPr wrap="square" rtlCol="0">
            <a:spAutoFit/>
          </a:bodyPr>
          <a:lstStyle/>
          <a:p>
            <a:r>
              <a:rPr lang="en-US" sz="1400">
                <a:solidFill>
                  <a:schemeClr val="bg1"/>
                </a:solidFill>
              </a:rPr>
              <a:t>an initiative of</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52" y="6509430"/>
            <a:ext cx="2952750" cy="18190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898" y="6213225"/>
            <a:ext cx="338105" cy="489205"/>
          </a:xfrm>
          <a:prstGeom prst="rect">
            <a:avLst/>
          </a:prstGeom>
        </p:spPr>
      </p:pic>
      <p:sp>
        <p:nvSpPr>
          <p:cNvPr id="21" name="Rectangle 20"/>
          <p:cNvSpPr/>
          <p:nvPr/>
        </p:nvSpPr>
        <p:spPr>
          <a:xfrm>
            <a:off x="0" y="-16164"/>
            <a:ext cx="9144000" cy="873198"/>
          </a:xfrm>
          <a:prstGeom prst="rect">
            <a:avLst/>
          </a:prstGeom>
          <a:solidFill>
            <a:srgbClr val="D6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Comprehensive Local Needs Assessment (CLNA)</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957" y="99162"/>
            <a:ext cx="1905000" cy="703439"/>
          </a:xfrm>
          <a:prstGeom prst="rect">
            <a:avLst/>
          </a:prstGeom>
        </p:spPr>
      </p:pic>
      <p:sp>
        <p:nvSpPr>
          <p:cNvPr id="13" name="Title 1">
            <a:extLst>
              <a:ext uri="{FF2B5EF4-FFF2-40B4-BE49-F238E27FC236}">
                <a16:creationId xmlns:a16="http://schemas.microsoft.com/office/drawing/2014/main" id="{27DC3EFB-170E-4008-8743-01A6AAC522B0}"/>
              </a:ext>
            </a:extLst>
          </p:cNvPr>
          <p:cNvSpPr txBox="1">
            <a:spLocks/>
          </p:cNvSpPr>
          <p:nvPr/>
        </p:nvSpPr>
        <p:spPr>
          <a:xfrm>
            <a:off x="76200" y="95035"/>
            <a:ext cx="7696200" cy="761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a:latin typeface="Candara" panose="020E050203030302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FA687A75-F589-4A0B-9463-767FC2CB43A3}"/>
              </a:ext>
            </a:extLst>
          </p:cNvPr>
          <p:cNvSpPr>
            <a:spLocks noGrp="1"/>
          </p:cNvSpPr>
          <p:nvPr>
            <p:ph idx="1"/>
          </p:nvPr>
        </p:nvSpPr>
        <p:spPr>
          <a:xfrm>
            <a:off x="457200" y="1061687"/>
            <a:ext cx="8105698" cy="5381473"/>
          </a:xfrm>
          <a:prstGeom prst="rect">
            <a:avLst/>
          </a:prstGeom>
        </p:spPr>
        <p:txBody>
          <a:bodyPr wrap="square">
            <a:spAutoFit/>
          </a:bodyPr>
          <a:lstStyle/>
          <a:p>
            <a:pPr marL="0" indent="0">
              <a:buNone/>
            </a:pPr>
            <a:r>
              <a:rPr lang="en-US" sz="1400" b="0" dirty="0">
                <a:effectLst/>
                <a:latin typeface="Calibri" panose="020F0502020204030204" pitchFamily="34" charset="0"/>
                <a:cs typeface="Calibri" panose="020F0502020204030204" pitchFamily="34" charset="0"/>
              </a:rPr>
              <a:t>The Perkins V comprehensive local-needs assessment (CLNA) moves beyond checklist types of assessment processes and instead aims to facilitate a </a:t>
            </a:r>
            <a:r>
              <a:rPr lang="en-US" sz="1400" b="1" dirty="0">
                <a:effectLst/>
                <a:latin typeface="Calibri" panose="020F0502020204030204" pitchFamily="34" charset="0"/>
                <a:cs typeface="Calibri" panose="020F0502020204030204" pitchFamily="34" charset="0"/>
              </a:rPr>
              <a:t>data-informed, continuous improvement process </a:t>
            </a:r>
            <a:r>
              <a:rPr lang="en-US" sz="1400" b="0" dirty="0">
                <a:effectLst/>
                <a:latin typeface="Calibri" panose="020F0502020204030204" pitchFamily="34" charset="0"/>
                <a:cs typeface="Calibri" panose="020F0502020204030204" pitchFamily="34" charset="0"/>
              </a:rPr>
              <a:t>for community colleges to biannually </a:t>
            </a:r>
            <a:r>
              <a:rPr lang="en-US" sz="1400" b="1" dirty="0">
                <a:effectLst/>
                <a:latin typeface="Calibri" panose="020F0502020204030204" pitchFamily="34" charset="0"/>
                <a:cs typeface="Calibri" panose="020F0502020204030204" pitchFamily="34" charset="0"/>
              </a:rPr>
              <a:t>assess the extent to which their career and technical education (CTE) programs and programs of study are aligned with local workforce and economic needs</a:t>
            </a:r>
            <a:r>
              <a:rPr lang="en-US" sz="1400" b="0" dirty="0">
                <a:effectLst/>
                <a:latin typeface="Calibri" panose="020F0502020204030204" pitchFamily="34" charset="0"/>
                <a:cs typeface="Calibri" panose="020F0502020204030204" pitchFamily="34" charset="0"/>
              </a:rPr>
              <a:t>. Using an equity lens, the CLNA requires disaggregation of data to highlight, analyze, and work toward closing equity gaps for underserved populations. The CLNA process also crosswalks Perkins V and the Workforce Innovation and Opportunity Act (WIOA) requirements for standards and examination of equity and access for specific student subpopulations (Perkins V). Community colleges are required under Perkins V to engage a diverse body of stakeholders in the CLNA process. The summation of findings from the Comprehensive Local Needs Assessment process are to inform school districts’ and community colleges’ development of their Perkins V local application for funding. </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400" b="0" dirty="0">
                <a:effectLst/>
                <a:latin typeface="Calibri" panose="020F0502020204030204" pitchFamily="34" charset="0"/>
                <a:cs typeface="Calibri" panose="020F0502020204030204" pitchFamily="34" charset="0"/>
              </a:rPr>
              <a:t>Sections include:</a:t>
            </a:r>
          </a:p>
          <a:p>
            <a:pPr>
              <a:buFont typeface="+mj-lt"/>
              <a:buAutoNum type="arabicPeriod"/>
            </a:pPr>
            <a:r>
              <a:rPr lang="en-US" sz="1400" dirty="0">
                <a:latin typeface="Calibri" panose="020F0502020204030204" pitchFamily="34" charset="0"/>
                <a:cs typeface="Calibri" panose="020F0502020204030204" pitchFamily="34" charset="0"/>
              </a:rPr>
              <a:t>Progress Toward Equity and Access</a:t>
            </a:r>
          </a:p>
          <a:p>
            <a:pPr>
              <a:buFont typeface="+mj-lt"/>
              <a:buAutoNum type="arabicPeriod"/>
            </a:pPr>
            <a:r>
              <a:rPr lang="en-US" sz="1400" dirty="0">
                <a:latin typeface="Calibri" panose="020F0502020204030204" pitchFamily="34" charset="0"/>
                <a:cs typeface="Calibri" panose="020F0502020204030204" pitchFamily="34" charset="0"/>
              </a:rPr>
              <a:t>Student Performance</a:t>
            </a:r>
          </a:p>
          <a:p>
            <a:pPr>
              <a:buFont typeface="+mj-lt"/>
              <a:buAutoNum type="arabicPeriod"/>
            </a:pPr>
            <a:r>
              <a:rPr lang="en-US" sz="1400" dirty="0">
                <a:latin typeface="Calibri" panose="020F0502020204030204" pitchFamily="34" charset="0"/>
                <a:cs typeface="Calibri" panose="020F0502020204030204" pitchFamily="34" charset="0"/>
              </a:rPr>
              <a:t>Recruitment, Retention, and Training of CTE Educators</a:t>
            </a:r>
          </a:p>
          <a:p>
            <a:pPr>
              <a:buFont typeface="+mj-lt"/>
              <a:buAutoNum type="arabicPeriod"/>
            </a:pPr>
            <a:r>
              <a:rPr lang="en-US" sz="1400" dirty="0">
                <a:latin typeface="Calibri" panose="020F0502020204030204" pitchFamily="34" charset="0"/>
                <a:cs typeface="Calibri" panose="020F0502020204030204" pitchFamily="34" charset="0"/>
              </a:rPr>
              <a:t>Stakeholder Participation and Voice</a:t>
            </a:r>
          </a:p>
          <a:p>
            <a:pPr>
              <a:buFont typeface="+mj-lt"/>
              <a:buAutoNum type="arabicPeriod"/>
            </a:pPr>
            <a:r>
              <a:rPr lang="en-US" sz="1400" dirty="0">
                <a:latin typeface="Calibri" panose="020F0502020204030204" pitchFamily="34" charset="0"/>
                <a:cs typeface="Calibri" panose="020F0502020204030204" pitchFamily="34" charset="0"/>
              </a:rPr>
              <a:t>Labor Market Alignment</a:t>
            </a:r>
          </a:p>
          <a:p>
            <a:pPr>
              <a:buFont typeface="+mj-lt"/>
              <a:buAutoNum type="arabicPeriod"/>
            </a:pPr>
            <a:r>
              <a:rPr lang="en-US" sz="1400" dirty="0">
                <a:latin typeface="Calibri" panose="020F0502020204030204" pitchFamily="34" charset="0"/>
                <a:cs typeface="Calibri" panose="020F0502020204030204" pitchFamily="34" charset="0"/>
              </a:rPr>
              <a:t>Program Size, Scope, and Quality</a:t>
            </a:r>
          </a:p>
          <a:p>
            <a:pPr>
              <a:buFont typeface="+mj-lt"/>
              <a:buAutoNum type="arabicPeriod"/>
            </a:pPr>
            <a:r>
              <a:rPr lang="en-US" sz="1400" dirty="0">
                <a:latin typeface="Calibri" panose="020F0502020204030204" pitchFamily="34" charset="0"/>
                <a:cs typeface="Calibri" panose="020F0502020204030204" pitchFamily="34" charset="0"/>
              </a:rPr>
              <a:t>Progress Toward Implementing Programs of Study</a:t>
            </a:r>
          </a:p>
          <a:p>
            <a:pPr>
              <a:buFont typeface="+mj-lt"/>
              <a:buAutoNum type="arabicPeriod"/>
            </a:pPr>
            <a:r>
              <a:rPr lang="en-US" sz="1400" dirty="0">
                <a:latin typeface="Calibri" panose="020F0502020204030204" pitchFamily="34" charset="0"/>
                <a:cs typeface="Calibri" panose="020F0502020204030204" pitchFamily="34" charset="0"/>
              </a:rPr>
              <a:t>Plan of Action: Preparing your Local Application</a:t>
            </a:r>
          </a:p>
          <a:p>
            <a:pPr marL="0" indent="0">
              <a:buNone/>
            </a:pPr>
            <a:endParaRPr lang="en-US" sz="1050" b="0" dirty="0">
              <a:effectLst/>
              <a:latin typeface="Univers LT"/>
            </a:endParaRPr>
          </a:p>
          <a:p>
            <a:pPr marL="0" indent="0">
              <a:buNone/>
            </a:pPr>
            <a:br>
              <a:rPr lang="en-US" sz="1050" b="0" dirty="0">
                <a:effectLst/>
                <a:latin typeface="Univers LT"/>
              </a:rPr>
            </a:br>
            <a:endParaRPr lang="en-US" sz="1050" b="0" dirty="0">
              <a:effectLst/>
              <a:latin typeface="Univers LT"/>
            </a:endParaRPr>
          </a:p>
        </p:txBody>
      </p:sp>
      <p:pic>
        <p:nvPicPr>
          <p:cNvPr id="7" name="Picture 6" descr="A close-up of a hand holding a test tube&#10;&#10;Description automatically generated">
            <a:extLst>
              <a:ext uri="{FF2B5EF4-FFF2-40B4-BE49-F238E27FC236}">
                <a16:creationId xmlns:a16="http://schemas.microsoft.com/office/drawing/2014/main" id="{210499FC-7714-4F04-8CA2-8747FEA2F9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404" y="3296142"/>
            <a:ext cx="1899453" cy="2649997"/>
          </a:xfrm>
          <a:prstGeom prst="rect">
            <a:avLst/>
          </a:prstGeom>
        </p:spPr>
      </p:pic>
    </p:spTree>
    <p:extLst>
      <p:ext uri="{BB962C8B-B14F-4D97-AF65-F5344CB8AC3E}">
        <p14:creationId xmlns:p14="http://schemas.microsoft.com/office/powerpoint/2010/main" val="3139958964"/>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25651</TotalTime>
  <Words>1196</Words>
  <Application>Microsoft Macintosh PowerPoint</Application>
  <PresentationFormat>On-screen Show (4:3)</PresentationFormat>
  <Paragraphs>196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Arial</vt:lpstr>
      <vt:lpstr>Calibri</vt:lpstr>
      <vt:lpstr>Candara</vt:lpstr>
      <vt:lpstr>Century Gothic</vt:lpstr>
      <vt:lpstr>Segoe UI</vt:lpstr>
      <vt:lpstr>Symbol</vt:lpstr>
      <vt:lpstr>Times New Roman</vt:lpstr>
      <vt:lpstr>Univers 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OCCRL University of Illinois</dc:creator>
  <cp:lastModifiedBy>Baker, Gianina Renee</cp:lastModifiedBy>
  <cp:revision>833</cp:revision>
  <cp:lastPrinted>2023-02-09T18:11:07Z</cp:lastPrinted>
  <dcterms:created xsi:type="dcterms:W3CDTF">2014-09-17T01:45:41Z</dcterms:created>
  <dcterms:modified xsi:type="dcterms:W3CDTF">2024-09-23T19:38:22Z</dcterms:modified>
</cp:coreProperties>
</file>